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notesSlide+xml" PartName="/ppt/notesSlides/notesSlide4.xml"/>
  <Override ContentType="application/vnd.openxmlformats-officedocument.presentationml.slideMaster+xml" PartName="/ppt/slideMasters/slideMaster1.xml"/>
  <Override ContentType="application/vnd.openxmlformats-officedocument.presentationml.slideLayout+xml" PartName="/ppt/slideLayouts/slideLayout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1.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12192000"/>
  <p:defaultTextStyle>
    <a:defPPr lvl="0"/>
    <a:lvl1pPr defTabSz="914400" eaLnBrk="1" hangingPunct="1" latinLnBrk="0" lvl="0" marL="0" rtl="0" algn="l">
      <a:defRPr kern="1200" sz="1800">
        <a:solidFill>
          <a:schemeClr val="tx1"/>
        </a:solidFill>
        <a:latin typeface="+mn-lt"/>
        <a:ea typeface="+mn-ea"/>
        <a:cs typeface="+mn-cs"/>
      </a:defRPr>
    </a:lvl1pPr>
    <a:lvl2pPr defTabSz="914400" eaLnBrk="1" hangingPunct="1" latinLnBrk="0" lvl="1" marL="457200" rtl="0" algn="l">
      <a:defRPr kern="1200" sz="1800">
        <a:solidFill>
          <a:schemeClr val="tx1"/>
        </a:solidFill>
        <a:latin typeface="+mn-lt"/>
        <a:ea typeface="+mn-ea"/>
        <a:cs typeface="+mn-cs"/>
      </a:defRPr>
    </a:lvl2pPr>
    <a:lvl3pPr defTabSz="914400" eaLnBrk="1" hangingPunct="1" latinLnBrk="0" lvl="2" marL="914400" rtl="0" algn="l">
      <a:defRPr kern="1200" sz="1800">
        <a:solidFill>
          <a:schemeClr val="tx1"/>
        </a:solidFill>
        <a:latin typeface="+mn-lt"/>
        <a:ea typeface="+mn-ea"/>
        <a:cs typeface="+mn-cs"/>
      </a:defRPr>
    </a:lvl3pPr>
    <a:lvl4pPr defTabSz="914400" eaLnBrk="1" hangingPunct="1" latinLnBrk="0" lvl="3" marL="1371600" rtl="0" algn="l">
      <a:defRPr kern="1200" sz="1800">
        <a:solidFill>
          <a:schemeClr val="tx1"/>
        </a:solidFill>
        <a:latin typeface="+mn-lt"/>
        <a:ea typeface="+mn-ea"/>
        <a:cs typeface="+mn-cs"/>
      </a:defRPr>
    </a:lvl4pPr>
    <a:lvl5pPr defTabSz="914400" eaLnBrk="1" hangingPunct="1" latinLnBrk="0" lvl="4" marL="1828800" rtl="0" algn="l">
      <a:defRPr kern="1200" sz="1800">
        <a:solidFill>
          <a:schemeClr val="tx1"/>
        </a:solidFill>
        <a:latin typeface="+mn-lt"/>
        <a:ea typeface="+mn-ea"/>
        <a:cs typeface="+mn-cs"/>
      </a:defRPr>
    </a:lvl5pPr>
    <a:lvl6pPr defTabSz="914400" eaLnBrk="1" hangingPunct="1" latinLnBrk="0" lvl="5" marL="2286000" rtl="0" algn="l">
      <a:defRPr kern="1200" sz="1800">
        <a:solidFill>
          <a:schemeClr val="tx1"/>
        </a:solidFill>
        <a:latin typeface="+mn-lt"/>
        <a:ea typeface="+mn-ea"/>
        <a:cs typeface="+mn-cs"/>
      </a:defRPr>
    </a:lvl6pPr>
    <a:lvl7pPr defTabSz="914400" eaLnBrk="1" hangingPunct="1" latinLnBrk="0" lvl="6" marL="2743200" rtl="0" algn="l">
      <a:defRPr kern="1200" sz="1800">
        <a:solidFill>
          <a:schemeClr val="tx1"/>
        </a:solidFill>
        <a:latin typeface="+mn-lt"/>
        <a:ea typeface="+mn-ea"/>
        <a:cs typeface="+mn-cs"/>
      </a:defRPr>
    </a:lvl7pPr>
    <a:lvl8pPr defTabSz="914400" eaLnBrk="1" hangingPunct="1" latinLnBrk="0" lvl="7" marL="3200400" rtl="0" algn="l">
      <a:defRPr kern="1200" sz="1800">
        <a:solidFill>
          <a:schemeClr val="tx1"/>
        </a:solidFill>
        <a:latin typeface="+mn-lt"/>
        <a:ea typeface="+mn-ea"/>
        <a:cs typeface="+mn-cs"/>
      </a:defRPr>
    </a:lvl8pPr>
    <a:lvl9pPr defTabSz="914400" eaLnBrk="1" hangingPunct="1" latinLnBrk="0" lvl="8" marL="3657600" rtl="0" algn="l">
      <a:defRPr kern="1200" sz="1800">
        <a:solidFill>
          <a:schemeClr val="tx1"/>
        </a:solidFill>
        <a:latin typeface="+mn-lt"/>
        <a:ea typeface="+mn-ea"/>
        <a:cs typeface="+mn-cs"/>
      </a:defRPr>
    </a:lvl9pPr>
  </p:defaultTextStyle>
</p:presentation>
</file>

<file path=ppt/presProps1.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1.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824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86768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126822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076015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859653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053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1.png"/><Relationship Id="rId7" Type="http://schemas.openxmlformats.org/officeDocument/2006/relationships/image" Target="../media/image112.png"/><Relationship Id="rId12" Type="http://schemas.openxmlformats.org/officeDocument/2006/relationships/image" Target="../media/image117.png"/><Relationship Id="rId17" Type="http://schemas.openxmlformats.org/officeDocument/2006/relationships/image" Target="../media/image122.png"/><Relationship Id="rId2" Type="http://schemas.openxmlformats.org/officeDocument/2006/relationships/notesSlide" Target="../notesSlides/notesSlide10.xml"/><Relationship Id="rId16" Type="http://schemas.openxmlformats.org/officeDocument/2006/relationships/image" Target="../media/image121.png"/><Relationship Id="rId1" Type="http://schemas.openxmlformats.org/officeDocument/2006/relationships/slideLayout" Target="../slideLayouts/slideLayout1.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17.png"/><Relationship Id="rId9" Type="http://schemas.openxmlformats.org/officeDocument/2006/relationships/image" Target="../media/image114.png"/><Relationship Id="rId14" Type="http://schemas.openxmlformats.org/officeDocument/2006/relationships/image" Target="../media/image119.png"/></Relationships>
</file>

<file path=ppt/slides/_rels/slide1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7.png"/><Relationship Id="rId9" Type="http://schemas.openxmlformats.org/officeDocument/2006/relationships/image" Target="../media/image128.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133.png"/><Relationship Id="rId4" Type="http://schemas.openxmlformats.org/officeDocument/2006/relationships/image" Target="../media/image132.png"/></Relationships>
</file>

<file path=ppt/slides/_rels/slide13.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1.png"/><Relationship Id="rId21" Type="http://schemas.openxmlformats.org/officeDocument/2006/relationships/image" Target="../media/image150.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5" Type="http://schemas.openxmlformats.org/officeDocument/2006/relationships/image" Target="../media/image154.png"/><Relationship Id="rId2" Type="http://schemas.openxmlformats.org/officeDocument/2006/relationships/notesSlide" Target="../notesSlides/notesSlide13.xml"/><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1.xml"/><Relationship Id="rId6" Type="http://schemas.openxmlformats.org/officeDocument/2006/relationships/image" Target="../media/image135.png"/><Relationship Id="rId11" Type="http://schemas.openxmlformats.org/officeDocument/2006/relationships/image" Target="../media/image140.png"/><Relationship Id="rId24" Type="http://schemas.openxmlformats.org/officeDocument/2006/relationships/image" Target="../media/image153.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10" Type="http://schemas.openxmlformats.org/officeDocument/2006/relationships/image" Target="../media/image139.png"/><Relationship Id="rId19" Type="http://schemas.openxmlformats.org/officeDocument/2006/relationships/image" Target="../media/image148.png"/><Relationship Id="rId4" Type="http://schemas.openxmlformats.org/officeDocument/2006/relationships/image" Target="../media/image17.png"/><Relationship Id="rId9" Type="http://schemas.openxmlformats.org/officeDocument/2006/relationships/image" Target="../media/image138.png"/><Relationship Id="rId14" Type="http://schemas.openxmlformats.org/officeDocument/2006/relationships/image" Target="../media/image143.png"/><Relationship Id="rId22" Type="http://schemas.openxmlformats.org/officeDocument/2006/relationships/image" Target="../media/image151.png"/></Relationships>
</file>

<file path=ppt/slides/_rels/slide1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image" Target="../media/image1.png"/><Relationship Id="rId21" Type="http://schemas.openxmlformats.org/officeDocument/2006/relationships/image" Target="../media/image150.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5" Type="http://schemas.openxmlformats.org/officeDocument/2006/relationships/image" Target="../media/image154.png"/><Relationship Id="rId2" Type="http://schemas.openxmlformats.org/officeDocument/2006/relationships/notesSlide" Target="../notesSlides/notesSlide14.xml"/><Relationship Id="rId16" Type="http://schemas.openxmlformats.org/officeDocument/2006/relationships/image" Target="../media/image145.png"/><Relationship Id="rId20" Type="http://schemas.openxmlformats.org/officeDocument/2006/relationships/image" Target="../media/image149.png"/><Relationship Id="rId1" Type="http://schemas.openxmlformats.org/officeDocument/2006/relationships/slideLayout" Target="../slideLayouts/slideLayout1.xml"/><Relationship Id="rId6" Type="http://schemas.openxmlformats.org/officeDocument/2006/relationships/image" Target="../media/image135.png"/><Relationship Id="rId11" Type="http://schemas.openxmlformats.org/officeDocument/2006/relationships/image" Target="../media/image140.png"/><Relationship Id="rId24" Type="http://schemas.openxmlformats.org/officeDocument/2006/relationships/image" Target="../media/image153.png"/><Relationship Id="rId5" Type="http://schemas.openxmlformats.org/officeDocument/2006/relationships/image" Target="../media/image134.png"/><Relationship Id="rId15" Type="http://schemas.openxmlformats.org/officeDocument/2006/relationships/image" Target="../media/image144.png"/><Relationship Id="rId23" Type="http://schemas.openxmlformats.org/officeDocument/2006/relationships/image" Target="../media/image152.png"/><Relationship Id="rId10" Type="http://schemas.openxmlformats.org/officeDocument/2006/relationships/image" Target="../media/image139.png"/><Relationship Id="rId19" Type="http://schemas.openxmlformats.org/officeDocument/2006/relationships/image" Target="../media/image148.png"/><Relationship Id="rId4" Type="http://schemas.openxmlformats.org/officeDocument/2006/relationships/image" Target="../media/image17.png"/><Relationship Id="rId9" Type="http://schemas.openxmlformats.org/officeDocument/2006/relationships/image" Target="../media/image138.png"/><Relationship Id="rId14" Type="http://schemas.openxmlformats.org/officeDocument/2006/relationships/image" Target="../media/image143.png"/><Relationship Id="rId22" Type="http://schemas.openxmlformats.org/officeDocument/2006/relationships/image" Target="../media/image151.png"/></Relationships>
</file>

<file path=ppt/slides/_rels/slide1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155.png"/><Relationship Id="rId15" Type="http://schemas.openxmlformats.org/officeDocument/2006/relationships/image" Target="../media/image165.png"/><Relationship Id="rId10" Type="http://schemas.openxmlformats.org/officeDocument/2006/relationships/image" Target="../media/image160.png"/><Relationship Id="rId4" Type="http://schemas.openxmlformats.org/officeDocument/2006/relationships/image" Target="../media/image17.png"/><Relationship Id="rId9" Type="http://schemas.openxmlformats.org/officeDocument/2006/relationships/image" Target="../media/image159.png"/><Relationship Id="rId14" Type="http://schemas.openxmlformats.org/officeDocument/2006/relationships/image" Target="../media/image164.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17.png"/><Relationship Id="rId9"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5.xml"/><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17.png"/><Relationship Id="rId9" Type="http://schemas.openxmlformats.org/officeDocument/2006/relationships/image" Target="../media/image46.png"/><Relationship Id="rId1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1.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notesSlide" Target="../notesSlides/notesSlide6.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17.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6.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7.xml"/><Relationship Id="rId16"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17.png"/><Relationship Id="rId9" Type="http://schemas.openxmlformats.org/officeDocument/2006/relationships/image" Target="../media/image81.png"/><Relationship Id="rId14" Type="http://schemas.openxmlformats.org/officeDocument/2006/relationships/image" Target="../media/image86.png"/></Relationships>
</file>

<file path=ppt/slides/_rels/slide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76.png"/><Relationship Id="rId7" Type="http://schemas.openxmlformats.org/officeDocument/2006/relationships/image" Target="../media/image9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17.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1.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7.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1905000" y="1143000"/>
            <a:ext cx="57150" cy="57150"/>
          </a:xfrm>
          <a:prstGeom prst="rect">
            <a:avLst/>
          </a:prstGeom>
        </p:spPr>
      </p:pic>
      <p:pic>
        <p:nvPicPr>
          <p:cNvPr id="5" name="Image 3" descr="preencoded.png"/>
          <p:cNvPicPr>
            <a:picLocks noChangeAspect="1"/>
          </p:cNvPicPr>
          <p:nvPr/>
        </p:nvPicPr>
        <p:blipFill>
          <a:blip r:embed="rId6"/>
          <a:stretch>
            <a:fillRect/>
          </a:stretch>
        </p:blipFill>
        <p:spPr>
          <a:xfrm>
            <a:off x="3048000" y="1714500"/>
            <a:ext cx="57150" cy="57150"/>
          </a:xfrm>
          <a:prstGeom prst="rect">
            <a:avLst/>
          </a:prstGeom>
        </p:spPr>
      </p:pic>
      <p:pic>
        <p:nvPicPr>
          <p:cNvPr id="6" name="Image 4" descr="preencoded.png"/>
          <p:cNvPicPr>
            <a:picLocks noChangeAspect="1"/>
          </p:cNvPicPr>
          <p:nvPr/>
        </p:nvPicPr>
        <p:blipFill>
          <a:blip r:embed="rId6"/>
          <a:stretch>
            <a:fillRect/>
          </a:stretch>
        </p:blipFill>
        <p:spPr>
          <a:xfrm>
            <a:off x="1714500" y="2286000"/>
            <a:ext cx="57150" cy="57150"/>
          </a:xfrm>
          <a:prstGeom prst="rect">
            <a:avLst/>
          </a:prstGeom>
        </p:spPr>
      </p:pic>
      <p:pic>
        <p:nvPicPr>
          <p:cNvPr id="7" name="Image 5" descr="preencoded.png"/>
          <p:cNvPicPr>
            <a:picLocks noChangeAspect="1"/>
          </p:cNvPicPr>
          <p:nvPr/>
        </p:nvPicPr>
        <p:blipFill>
          <a:blip r:embed="rId5"/>
          <a:stretch>
            <a:fillRect/>
          </a:stretch>
        </p:blipFill>
        <p:spPr>
          <a:xfrm>
            <a:off x="3810000" y="2857500"/>
            <a:ext cx="57150" cy="57150"/>
          </a:xfrm>
          <a:prstGeom prst="rect">
            <a:avLst/>
          </a:prstGeom>
        </p:spPr>
      </p:pic>
      <p:pic>
        <p:nvPicPr>
          <p:cNvPr id="8" name="Image 6" descr="preencoded.png"/>
          <p:cNvPicPr>
            <a:picLocks noChangeAspect="1"/>
          </p:cNvPicPr>
          <p:nvPr/>
        </p:nvPicPr>
        <p:blipFill>
          <a:blip r:embed="rId6"/>
          <a:stretch>
            <a:fillRect/>
          </a:stretch>
        </p:blipFill>
        <p:spPr>
          <a:xfrm>
            <a:off x="2667000" y="3429000"/>
            <a:ext cx="57150" cy="57150"/>
          </a:xfrm>
          <a:prstGeom prst="rect">
            <a:avLst/>
          </a:prstGeom>
        </p:spPr>
      </p:pic>
      <p:pic>
        <p:nvPicPr>
          <p:cNvPr id="9" name="Image 7" descr="preencoded.png"/>
          <p:cNvPicPr>
            <a:picLocks noChangeAspect="1"/>
          </p:cNvPicPr>
          <p:nvPr/>
        </p:nvPicPr>
        <p:blipFill>
          <a:blip r:embed="rId7"/>
          <a:stretch>
            <a:fillRect/>
          </a:stretch>
        </p:blipFill>
        <p:spPr>
          <a:xfrm>
            <a:off x="1900238" y="1144276"/>
            <a:ext cx="999392" cy="587998"/>
          </a:xfrm>
          <a:prstGeom prst="rect">
            <a:avLst/>
          </a:prstGeom>
        </p:spPr>
      </p:pic>
      <p:pic>
        <p:nvPicPr>
          <p:cNvPr id="10" name="Image 8" descr="preencoded.png"/>
          <p:cNvPicPr>
            <a:picLocks noChangeAspect="1"/>
          </p:cNvPicPr>
          <p:nvPr/>
        </p:nvPicPr>
        <p:blipFill>
          <a:blip r:embed="rId8"/>
          <a:stretch>
            <a:fillRect/>
          </a:stretch>
        </p:blipFill>
        <p:spPr>
          <a:xfrm>
            <a:off x="3044742" y="1226413"/>
            <a:ext cx="1349101" cy="506563"/>
          </a:xfrm>
          <a:prstGeom prst="rect">
            <a:avLst/>
          </a:prstGeom>
        </p:spPr>
      </p:pic>
      <p:pic>
        <p:nvPicPr>
          <p:cNvPr id="11" name="Image 9" descr="preencoded.png"/>
          <p:cNvPicPr>
            <a:picLocks noChangeAspect="1"/>
          </p:cNvPicPr>
          <p:nvPr/>
        </p:nvPicPr>
        <p:blipFill>
          <a:blip r:embed="rId9"/>
          <a:stretch>
            <a:fillRect/>
          </a:stretch>
        </p:blipFill>
        <p:spPr>
          <a:xfrm>
            <a:off x="1712035" y="2286325"/>
            <a:ext cx="1845019" cy="511451"/>
          </a:xfrm>
          <a:prstGeom prst="rect">
            <a:avLst/>
          </a:prstGeom>
        </p:spPr>
      </p:pic>
      <p:pic>
        <p:nvPicPr>
          <p:cNvPr id="12" name="Image 10" descr="preencoded.png"/>
          <p:cNvPicPr>
            <a:picLocks noChangeAspect="1"/>
          </p:cNvPicPr>
          <p:nvPr/>
        </p:nvPicPr>
        <p:blipFill>
          <a:blip r:embed="rId10"/>
          <a:stretch>
            <a:fillRect/>
          </a:stretch>
        </p:blipFill>
        <p:spPr>
          <a:xfrm>
            <a:off x="3803265" y="1647955"/>
            <a:ext cx="1225805" cy="1225805"/>
          </a:xfrm>
          <a:prstGeom prst="rect">
            <a:avLst/>
          </a:prstGeom>
        </p:spPr>
      </p:pic>
      <p:pic>
        <p:nvPicPr>
          <p:cNvPr id="13" name="Image 11" descr="preencoded.png"/>
          <p:cNvPicPr>
            <a:picLocks noChangeAspect="1"/>
          </p:cNvPicPr>
          <p:nvPr/>
        </p:nvPicPr>
        <p:blipFill>
          <a:blip r:embed="rId11"/>
          <a:stretch>
            <a:fillRect/>
          </a:stretch>
        </p:blipFill>
        <p:spPr>
          <a:xfrm>
            <a:off x="2658751" y="3433763"/>
            <a:ext cx="635623" cy="1081881"/>
          </a:xfrm>
          <a:prstGeom prst="rect">
            <a:avLst/>
          </a:prstGeom>
        </p:spPr>
      </p:pic>
      <p:pic>
        <p:nvPicPr>
          <p:cNvPr id="14" name="Image 12" descr="preencoded.png"/>
          <p:cNvPicPr>
            <a:picLocks noChangeAspect="1"/>
          </p:cNvPicPr>
          <p:nvPr/>
        </p:nvPicPr>
        <p:blipFill>
          <a:blip r:embed="rId12"/>
          <a:stretch>
            <a:fillRect/>
          </a:stretch>
        </p:blipFill>
        <p:spPr>
          <a:xfrm>
            <a:off x="4267200" y="2505075"/>
            <a:ext cx="3657600" cy="19050"/>
          </a:xfrm>
          <a:prstGeom prst="rect">
            <a:avLst/>
          </a:prstGeom>
        </p:spPr>
      </p:pic>
      <p:pic>
        <p:nvPicPr>
          <p:cNvPr id="15" name="Image 13" descr="preencoded.png"/>
          <p:cNvPicPr>
            <a:picLocks noChangeAspect="1"/>
          </p:cNvPicPr>
          <p:nvPr/>
        </p:nvPicPr>
        <p:blipFill>
          <a:blip r:embed="rId13"/>
          <a:stretch>
            <a:fillRect/>
          </a:stretch>
        </p:blipFill>
        <p:spPr>
          <a:xfrm>
            <a:off x="3732163" y="4505325"/>
            <a:ext cx="285750" cy="342900"/>
          </a:xfrm>
          <a:prstGeom prst="rect">
            <a:avLst/>
          </a:prstGeom>
        </p:spPr>
      </p:pic>
      <p:pic>
        <p:nvPicPr>
          <p:cNvPr id="16" name="Image 14" descr="preencoded.png"/>
          <p:cNvPicPr>
            <a:picLocks noChangeAspect="1"/>
          </p:cNvPicPr>
          <p:nvPr/>
        </p:nvPicPr>
        <p:blipFill>
          <a:blip r:embed="rId14"/>
          <a:stretch>
            <a:fillRect/>
          </a:stretch>
        </p:blipFill>
        <p:spPr>
          <a:xfrm>
            <a:off x="4761012" y="4505325"/>
            <a:ext cx="247650" cy="342900"/>
          </a:xfrm>
          <a:prstGeom prst="rect">
            <a:avLst/>
          </a:prstGeom>
        </p:spPr>
      </p:pic>
      <p:pic>
        <p:nvPicPr>
          <p:cNvPr id="17" name="Image 15" descr="preencoded.png"/>
          <p:cNvPicPr>
            <a:picLocks noChangeAspect="1"/>
          </p:cNvPicPr>
          <p:nvPr/>
        </p:nvPicPr>
        <p:blipFill>
          <a:blip r:embed="rId15"/>
          <a:stretch>
            <a:fillRect/>
          </a:stretch>
        </p:blipFill>
        <p:spPr>
          <a:xfrm>
            <a:off x="5999857" y="4505325"/>
            <a:ext cx="285750" cy="342900"/>
          </a:xfrm>
          <a:prstGeom prst="rect">
            <a:avLst/>
          </a:prstGeom>
        </p:spPr>
      </p:pic>
      <p:pic>
        <p:nvPicPr>
          <p:cNvPr id="18" name="Image 16" descr="preencoded.png"/>
          <p:cNvPicPr>
            <a:picLocks noChangeAspect="1"/>
          </p:cNvPicPr>
          <p:nvPr/>
        </p:nvPicPr>
        <p:blipFill>
          <a:blip r:embed="rId16"/>
          <a:stretch>
            <a:fillRect/>
          </a:stretch>
        </p:blipFill>
        <p:spPr>
          <a:xfrm>
            <a:off x="7743081" y="4505325"/>
            <a:ext cx="285750" cy="342900"/>
          </a:xfrm>
          <a:prstGeom prst="rect">
            <a:avLst/>
          </a:prstGeom>
        </p:spPr>
      </p:pic>
      <p:pic>
        <p:nvPicPr>
          <p:cNvPr id="19" name="Image 17" descr="preencoded.png"/>
          <p:cNvPicPr>
            <a:picLocks noChangeAspect="1"/>
          </p:cNvPicPr>
          <p:nvPr/>
        </p:nvPicPr>
        <p:blipFill>
          <a:blip r:embed="rId17"/>
          <a:stretch>
            <a:fillRect/>
          </a:stretch>
        </p:blipFill>
        <p:spPr>
          <a:xfrm>
            <a:off x="0" y="0"/>
            <a:ext cx="12192000" cy="38100"/>
          </a:xfrm>
          <a:prstGeom prst="rect">
            <a:avLst/>
          </a:prstGeom>
        </p:spPr>
      </p:pic>
      <p:pic>
        <p:nvPicPr>
          <p:cNvPr id="20" name="Image 18" descr="preencoded.png"/>
          <p:cNvPicPr>
            <a:picLocks noChangeAspect="1"/>
          </p:cNvPicPr>
          <p:nvPr/>
        </p:nvPicPr>
        <p:blipFill>
          <a:blip r:embed="rId18"/>
          <a:stretch>
            <a:fillRect/>
          </a:stretch>
        </p:blipFill>
        <p:spPr>
          <a:xfrm>
            <a:off x="0" y="6819900"/>
            <a:ext cx="12192000" cy="38100"/>
          </a:xfrm>
          <a:prstGeom prst="rect">
            <a:avLst/>
          </a:prstGeom>
        </p:spPr>
      </p:pic>
      <p:sp>
        <p:nvSpPr>
          <p:cNvPr id="21" name="Text 0"/>
          <p:cNvSpPr/>
          <p:nvPr/>
        </p:nvSpPr>
        <p:spPr>
          <a:xfrm>
            <a:off x="2438400" y="1285875"/>
            <a:ext cx="7315200" cy="266700"/>
          </a:xfrm>
          <a:prstGeom prst="rect">
            <a:avLst/>
          </a:prstGeom>
          <a:noFill/>
          <a:ln/>
        </p:spPr>
        <p:txBody>
          <a:bodyPr vert="horz" wrap="square" lIns="0" tIns="0" rIns="0" bIns="0" rtlCol="0" anchor="t"/>
          <a:lstStyle/>
          <a:p>
            <a:pPr marL="0" indent="0" algn="ctr">
              <a:lnSpc>
                <a:spcPts val="2100"/>
              </a:lnSpc>
              <a:buNone/>
            </a:pPr>
            <a:r>
              <a:rPr lang="en-US" sz="1500" kern="0" spc="120" dirty="0">
                <a:solidFill>
                  <a:srgbClr val="86EFAC"/>
                </a:solidFill>
                <a:latin typeface="ui-sans-serif" pitchFamily="34" charset="0"/>
                <a:ea typeface="ui-sans-serif" pitchFamily="34" charset="-122"/>
                <a:cs typeface="ui-sans-serif" pitchFamily="34" charset="-120"/>
              </a:rPr>
              <a:t>SOLUCIÓN DE MACHINE LEARNING</a:t>
            </a:r>
            <a:endParaRPr lang="en-US" sz="1500" dirty="0"/>
          </a:p>
        </p:txBody>
      </p:sp>
      <p:sp>
        <p:nvSpPr>
          <p:cNvPr id="22" name="Text 1"/>
          <p:cNvSpPr/>
          <p:nvPr/>
        </p:nvSpPr>
        <p:spPr>
          <a:xfrm>
            <a:off x="1706880" y="1704975"/>
            <a:ext cx="8778240" cy="571500"/>
          </a:xfrm>
          <a:prstGeom prst="rect">
            <a:avLst/>
          </a:prstGeom>
          <a:noFill/>
          <a:ln/>
        </p:spPr>
        <p:txBody>
          <a:bodyPr vert="horz" wrap="square" lIns="0" tIns="0" rIns="0" bIns="0" rtlCol="0" anchor="t"/>
          <a:lstStyle/>
          <a:p>
            <a:pPr marL="0" indent="0" algn="ctr">
              <a:lnSpc>
                <a:spcPts val="4500"/>
              </a:lnSpc>
              <a:buNone/>
            </a:pPr>
            <a:r>
              <a:rPr lang="en-US" sz="4500" b="1" dirty="0">
                <a:solidFill>
                  <a:srgbClr val="FFFFFF"/>
                </a:solidFill>
                <a:latin typeface="ui-sans-serif" pitchFamily="34" charset="0"/>
                <a:ea typeface="ui-sans-serif" pitchFamily="34" charset="-122"/>
                <a:cs typeface="ui-sans-serif" pitchFamily="34" charset="-120"/>
              </a:rPr>
              <a:t>ExportAI Pro</a:t>
            </a:r>
            <a:endParaRPr lang="en-US" sz="4500" dirty="0"/>
          </a:p>
        </p:txBody>
      </p:sp>
      <p:sp>
        <p:nvSpPr>
          <p:cNvPr id="23" name="Text 2"/>
          <p:cNvSpPr/>
          <p:nvPr/>
        </p:nvSpPr>
        <p:spPr>
          <a:xfrm>
            <a:off x="1706880" y="2752725"/>
            <a:ext cx="8778240" cy="381000"/>
          </a:xfrm>
          <a:prstGeom prst="rect">
            <a:avLst/>
          </a:prstGeom>
          <a:noFill/>
          <a:ln/>
        </p:spPr>
        <p:txBody>
          <a:bodyPr vert="horz" wrap="square" lIns="0" tIns="0" rIns="0" bIns="0" rtlCol="0" anchor="t"/>
          <a:lstStyle/>
          <a:p>
            <a:pPr marL="0" indent="0" algn="ctr">
              <a:lnSpc>
                <a:spcPts val="3000"/>
              </a:lnSpc>
              <a:buNone/>
            </a:pPr>
            <a:r>
              <a:rPr lang="en-US" sz="2700" dirty="0">
                <a:solidFill>
                  <a:srgbClr val="FFFFFF"/>
                </a:solidFill>
                <a:latin typeface="ui-sans-serif" pitchFamily="34" charset="0"/>
                <a:ea typeface="ui-sans-serif" pitchFamily="34" charset="-122"/>
                <a:cs typeface="ui-sans-serif" pitchFamily="34" charset="-120"/>
              </a:rPr>
              <a:t>Hacking Predictivo del Mercado</a:t>
            </a:r>
            <a:endParaRPr lang="en-US" sz="2700" dirty="0"/>
          </a:p>
        </p:txBody>
      </p:sp>
      <p:sp>
        <p:nvSpPr>
          <p:cNvPr id="24" name="Text 3"/>
          <p:cNvSpPr/>
          <p:nvPr/>
        </p:nvSpPr>
        <p:spPr>
          <a:xfrm>
            <a:off x="2438400" y="3514725"/>
            <a:ext cx="7315200" cy="533400"/>
          </a:xfrm>
          <a:prstGeom prst="rect">
            <a:avLst/>
          </a:prstGeom>
          <a:noFill/>
          <a:ln/>
        </p:spPr>
        <p:txBody>
          <a:bodyPr vert="horz" wrap="square" lIns="0" tIns="0" rIns="0" bIns="0" rtlCol="0" anchor="t"/>
          <a:lstStyle/>
          <a:p>
            <a:pPr marL="0" indent="0" algn="ctr">
              <a:lnSpc>
                <a:spcPts val="2100"/>
              </a:lnSpc>
              <a:buNone/>
            </a:pPr>
            <a:r>
              <a:rPr lang="en-US" sz="1500" dirty="0">
                <a:solidFill>
                  <a:srgbClr val="D1D5DB"/>
                </a:solidFill>
                <a:latin typeface="ui-sans-serif" pitchFamily="34" charset="0"/>
                <a:ea typeface="ui-sans-serif" pitchFamily="34" charset="-122"/>
                <a:cs typeface="ui-sans-serif" pitchFamily="34" charset="-120"/>
              </a:rPr>
              <a:t>Una solución innovadora basada en Machine Learning para optimizar la identificación de clientes potenciales en el comercio exterior colombiano</a:t>
            </a:r>
            <a:endParaRPr lang="en-US" sz="1500" dirty="0"/>
          </a:p>
        </p:txBody>
      </p:sp>
      <p:sp>
        <p:nvSpPr>
          <p:cNvPr id="25" name="Text 4"/>
          <p:cNvSpPr/>
          <p:nvPr/>
        </p:nvSpPr>
        <p:spPr>
          <a:xfrm>
            <a:off x="3464972" y="4924425"/>
            <a:ext cx="820281"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ui-sans-serif" pitchFamily="34" charset="0"/>
                <a:ea typeface="ui-sans-serif" pitchFamily="34" charset="-122"/>
                <a:cs typeface="ui-sans-serif" pitchFamily="34" charset="-120"/>
              </a:rPr>
              <a:t>Predicción</a:t>
            </a:r>
            <a:endParaRPr lang="en-US" sz="1050" dirty="0"/>
          </a:p>
        </p:txBody>
      </p:sp>
      <p:sp>
        <p:nvSpPr>
          <p:cNvPr id="26" name="Text 5"/>
          <p:cNvSpPr/>
          <p:nvPr/>
        </p:nvSpPr>
        <p:spPr>
          <a:xfrm>
            <a:off x="4540493" y="4924425"/>
            <a:ext cx="688836"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ui-sans-serif" pitchFamily="34" charset="0"/>
                <a:ea typeface="ui-sans-serif" pitchFamily="34" charset="-122"/>
                <a:cs typeface="ui-sans-serif" pitchFamily="34" charset="-120"/>
              </a:rPr>
              <a:t>Big Data</a:t>
            </a:r>
            <a:endParaRPr lang="en-US" sz="1050" dirty="0"/>
          </a:p>
        </p:txBody>
      </p:sp>
      <p:sp>
        <p:nvSpPr>
          <p:cNvPr id="27" name="Text 6"/>
          <p:cNvSpPr/>
          <p:nvPr/>
        </p:nvSpPr>
        <p:spPr>
          <a:xfrm>
            <a:off x="5434965" y="4924425"/>
            <a:ext cx="1415534"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ui-sans-serif" pitchFamily="34" charset="0"/>
                <a:ea typeface="ui-sans-serif" pitchFamily="34" charset="-122"/>
                <a:cs typeface="ui-sans-serif" pitchFamily="34" charset="-120"/>
              </a:rPr>
              <a:t>Machine Learning</a:t>
            </a:r>
            <a:endParaRPr lang="en-US" sz="1050" dirty="0"/>
          </a:p>
        </p:txBody>
      </p:sp>
      <p:sp>
        <p:nvSpPr>
          <p:cNvPr id="28" name="Text 7"/>
          <p:cNvSpPr/>
          <p:nvPr/>
        </p:nvSpPr>
        <p:spPr>
          <a:xfrm>
            <a:off x="6959039" y="4924425"/>
            <a:ext cx="1853982"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ui-sans-serif" pitchFamily="34" charset="0"/>
                <a:ea typeface="ui-sans-serif" pitchFamily="34" charset="-122"/>
                <a:cs typeface="ui-sans-serif" pitchFamily="34" charset="-120"/>
              </a:rPr>
              <a:t>Comercio Internacional</a:t>
            </a:r>
            <a:endParaRPr lang="en-US" sz="1050" dirty="0"/>
          </a:p>
        </p:txBody>
      </p:sp>
      <p:sp>
        <p:nvSpPr>
          <p:cNvPr id="29" name="Text 8"/>
          <p:cNvSpPr/>
          <p:nvPr/>
        </p:nvSpPr>
        <p:spPr>
          <a:xfrm>
            <a:off x="10925324" y="6248400"/>
            <a:ext cx="1062811" cy="228600"/>
          </a:xfrm>
          <a:prstGeom prst="rect">
            <a:avLst/>
          </a:prstGeom>
          <a:noFill/>
          <a:ln/>
        </p:spPr>
        <p:txBody>
          <a:bodyPr vert="horz" wrap="square" lIns="0" tIns="0" rIns="0" bIns="0" rtlCol="0" anchor="t"/>
          <a:lstStyle/>
          <a:p>
            <a:pPr marL="0" indent="0">
              <a:lnSpc>
                <a:spcPts val="1800"/>
              </a:lnSpc>
              <a:buNone/>
            </a:pPr>
            <a:r>
              <a:rPr lang="en-US" sz="1200" dirty="0">
                <a:solidFill>
                  <a:srgbClr val="9CA3AF"/>
                </a:solidFill>
                <a:latin typeface="ui-sans-serif" pitchFamily="34" charset="0"/>
                <a:ea typeface="ui-sans-serif" pitchFamily="34" charset="-122"/>
                <a:cs typeface="ui-sans-serif" pitchFamily="34" charset="-120"/>
              </a:rPr>
              <a:t>2025-11-29</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990600"/>
            <a:ext cx="1219200" cy="38100"/>
          </a:xfrm>
          <a:prstGeom prst="rect">
            <a:avLst/>
          </a:prstGeom>
        </p:spPr>
      </p:pic>
      <p:pic>
        <p:nvPicPr>
          <p:cNvPr id="4" name="Image 2" descr="preencoded.png"/>
          <p:cNvPicPr>
            <a:picLocks noChangeAspect="1"/>
          </p:cNvPicPr>
          <p:nvPr/>
        </p:nvPicPr>
        <p:blipFill>
          <a:blip r:embed="rId5"/>
          <a:stretch>
            <a:fillRect/>
          </a:stretch>
        </p:blipFill>
        <p:spPr>
          <a:xfrm>
            <a:off x="609600" y="1181100"/>
            <a:ext cx="5372100" cy="1409700"/>
          </a:xfrm>
          <a:prstGeom prst="rect">
            <a:avLst/>
          </a:prstGeom>
        </p:spPr>
      </p:pic>
      <p:pic>
        <p:nvPicPr>
          <p:cNvPr id="5" name="Image 3" descr="preencoded.png"/>
          <p:cNvPicPr>
            <a:picLocks noChangeAspect="1"/>
          </p:cNvPicPr>
          <p:nvPr/>
        </p:nvPicPr>
        <p:blipFill>
          <a:blip r:embed="rId6"/>
          <a:stretch>
            <a:fillRect/>
          </a:stretch>
        </p:blipFill>
        <p:spPr>
          <a:xfrm>
            <a:off x="762000" y="1371600"/>
            <a:ext cx="190500" cy="190500"/>
          </a:xfrm>
          <a:prstGeom prst="rect">
            <a:avLst/>
          </a:prstGeom>
        </p:spPr>
      </p:pic>
      <p:pic>
        <p:nvPicPr>
          <p:cNvPr id="6" name="Image 4" descr="preencoded.png"/>
          <p:cNvPicPr>
            <a:picLocks noChangeAspect="1"/>
          </p:cNvPicPr>
          <p:nvPr/>
        </p:nvPicPr>
        <p:blipFill>
          <a:blip r:embed="rId7"/>
          <a:stretch>
            <a:fillRect/>
          </a:stretch>
        </p:blipFill>
        <p:spPr>
          <a:xfrm>
            <a:off x="762000" y="1714500"/>
            <a:ext cx="152400" cy="152400"/>
          </a:xfrm>
          <a:prstGeom prst="rect">
            <a:avLst/>
          </a:prstGeom>
        </p:spPr>
      </p:pic>
      <p:pic>
        <p:nvPicPr>
          <p:cNvPr id="7" name="Image 5" descr="preencoded.png"/>
          <p:cNvPicPr>
            <a:picLocks noChangeAspect="1"/>
          </p:cNvPicPr>
          <p:nvPr/>
        </p:nvPicPr>
        <p:blipFill>
          <a:blip r:embed="rId7"/>
          <a:stretch>
            <a:fillRect/>
          </a:stretch>
        </p:blipFill>
        <p:spPr>
          <a:xfrm>
            <a:off x="762000" y="1981200"/>
            <a:ext cx="152400" cy="152400"/>
          </a:xfrm>
          <a:prstGeom prst="rect">
            <a:avLst/>
          </a:prstGeom>
        </p:spPr>
      </p:pic>
      <p:pic>
        <p:nvPicPr>
          <p:cNvPr id="8" name="Image 6" descr="preencoded.png"/>
          <p:cNvPicPr>
            <a:picLocks noChangeAspect="1"/>
          </p:cNvPicPr>
          <p:nvPr/>
        </p:nvPicPr>
        <p:blipFill>
          <a:blip r:embed="rId7"/>
          <a:stretch>
            <a:fillRect/>
          </a:stretch>
        </p:blipFill>
        <p:spPr>
          <a:xfrm>
            <a:off x="762000" y="2247900"/>
            <a:ext cx="152400" cy="152400"/>
          </a:xfrm>
          <a:prstGeom prst="rect">
            <a:avLst/>
          </a:prstGeom>
        </p:spPr>
      </p:pic>
      <p:pic>
        <p:nvPicPr>
          <p:cNvPr id="9" name="Image 7" descr="preencoded.png"/>
          <p:cNvPicPr>
            <a:picLocks noChangeAspect="1"/>
          </p:cNvPicPr>
          <p:nvPr/>
        </p:nvPicPr>
        <p:blipFill>
          <a:blip r:embed="rId8"/>
          <a:stretch>
            <a:fillRect/>
          </a:stretch>
        </p:blipFill>
        <p:spPr>
          <a:xfrm>
            <a:off x="609600" y="2743200"/>
            <a:ext cx="5372100" cy="2929384"/>
          </a:xfrm>
          <a:prstGeom prst="rect">
            <a:avLst/>
          </a:prstGeom>
        </p:spPr>
      </p:pic>
      <p:pic>
        <p:nvPicPr>
          <p:cNvPr id="10" name="Image 8" descr="preencoded.png"/>
          <p:cNvPicPr>
            <a:picLocks noChangeAspect="1"/>
          </p:cNvPicPr>
          <p:nvPr/>
        </p:nvPicPr>
        <p:blipFill>
          <a:blip r:embed="rId9"/>
          <a:stretch>
            <a:fillRect/>
          </a:stretch>
        </p:blipFill>
        <p:spPr>
          <a:xfrm>
            <a:off x="762000" y="2933700"/>
            <a:ext cx="190500" cy="190500"/>
          </a:xfrm>
          <a:prstGeom prst="rect">
            <a:avLst/>
          </a:prstGeom>
        </p:spPr>
      </p:pic>
      <p:pic>
        <p:nvPicPr>
          <p:cNvPr id="11" name="Image 9" descr="preencoded.png"/>
          <p:cNvPicPr>
            <a:picLocks noChangeAspect="1"/>
          </p:cNvPicPr>
          <p:nvPr/>
        </p:nvPicPr>
        <p:blipFill>
          <a:blip r:embed="rId10"/>
          <a:stretch>
            <a:fillRect/>
          </a:stretch>
        </p:blipFill>
        <p:spPr>
          <a:xfrm>
            <a:off x="762000" y="3238500"/>
            <a:ext cx="5067300" cy="381000"/>
          </a:xfrm>
          <a:prstGeom prst="rect">
            <a:avLst/>
          </a:prstGeom>
        </p:spPr>
      </p:pic>
      <p:pic>
        <p:nvPicPr>
          <p:cNvPr id="12" name="Image 10" descr="preencoded.png"/>
          <p:cNvPicPr>
            <a:picLocks noChangeAspect="1"/>
          </p:cNvPicPr>
          <p:nvPr/>
        </p:nvPicPr>
        <p:blipFill>
          <a:blip r:embed="rId11"/>
          <a:stretch>
            <a:fillRect/>
          </a:stretch>
        </p:blipFill>
        <p:spPr>
          <a:xfrm>
            <a:off x="762000" y="3619500"/>
            <a:ext cx="5067300" cy="381000"/>
          </a:xfrm>
          <a:prstGeom prst="rect">
            <a:avLst/>
          </a:prstGeom>
        </p:spPr>
      </p:pic>
      <p:pic>
        <p:nvPicPr>
          <p:cNvPr id="13" name="Image 11" descr="preencoded.png"/>
          <p:cNvPicPr>
            <a:picLocks noChangeAspect="1"/>
          </p:cNvPicPr>
          <p:nvPr/>
        </p:nvPicPr>
        <p:blipFill>
          <a:blip r:embed="rId12"/>
          <a:stretch>
            <a:fillRect/>
          </a:stretch>
        </p:blipFill>
        <p:spPr>
          <a:xfrm>
            <a:off x="762000" y="4000500"/>
            <a:ext cx="5067300" cy="381000"/>
          </a:xfrm>
          <a:prstGeom prst="rect">
            <a:avLst/>
          </a:prstGeom>
        </p:spPr>
      </p:pic>
      <p:pic>
        <p:nvPicPr>
          <p:cNvPr id="14" name="Image 12" descr="preencoded.png"/>
          <p:cNvPicPr>
            <a:picLocks noChangeAspect="1"/>
          </p:cNvPicPr>
          <p:nvPr/>
        </p:nvPicPr>
        <p:blipFill>
          <a:blip r:embed="rId13"/>
          <a:stretch>
            <a:fillRect/>
          </a:stretch>
        </p:blipFill>
        <p:spPr>
          <a:xfrm>
            <a:off x="6210300" y="1181100"/>
            <a:ext cx="5372100" cy="2171700"/>
          </a:xfrm>
          <a:prstGeom prst="rect">
            <a:avLst/>
          </a:prstGeom>
        </p:spPr>
      </p:pic>
      <p:pic>
        <p:nvPicPr>
          <p:cNvPr id="15" name="Image 13" descr="preencoded.png"/>
          <p:cNvPicPr>
            <a:picLocks noChangeAspect="1"/>
          </p:cNvPicPr>
          <p:nvPr/>
        </p:nvPicPr>
        <p:blipFill>
          <a:blip r:embed="rId14"/>
          <a:stretch>
            <a:fillRect/>
          </a:stretch>
        </p:blipFill>
        <p:spPr>
          <a:xfrm>
            <a:off x="6362700" y="1371600"/>
            <a:ext cx="190500" cy="190500"/>
          </a:xfrm>
          <a:prstGeom prst="rect">
            <a:avLst/>
          </a:prstGeom>
        </p:spPr>
      </p:pic>
      <p:pic>
        <p:nvPicPr>
          <p:cNvPr id="16" name="Image 14" descr="preencoded.png"/>
          <p:cNvPicPr>
            <a:picLocks noChangeAspect="1"/>
          </p:cNvPicPr>
          <p:nvPr/>
        </p:nvPicPr>
        <p:blipFill>
          <a:blip r:embed="rId15"/>
          <a:stretch>
            <a:fillRect/>
          </a:stretch>
        </p:blipFill>
        <p:spPr>
          <a:xfrm>
            <a:off x="6362700" y="1676400"/>
            <a:ext cx="5048250" cy="1524000"/>
          </a:xfrm>
          <a:prstGeom prst="rect">
            <a:avLst/>
          </a:prstGeom>
        </p:spPr>
      </p:pic>
      <p:pic>
        <p:nvPicPr>
          <p:cNvPr id="17" name="Image 15" descr="preencoded.png"/>
          <p:cNvPicPr>
            <a:picLocks noChangeAspect="1"/>
          </p:cNvPicPr>
          <p:nvPr/>
        </p:nvPicPr>
        <p:blipFill>
          <a:blip r:embed="rId16"/>
          <a:stretch>
            <a:fillRect/>
          </a:stretch>
        </p:blipFill>
        <p:spPr>
          <a:xfrm>
            <a:off x="6210300" y="3505200"/>
            <a:ext cx="5372100" cy="3352800"/>
          </a:xfrm>
          <a:prstGeom prst="rect">
            <a:avLst/>
          </a:prstGeom>
        </p:spPr>
      </p:pic>
      <p:pic>
        <p:nvPicPr>
          <p:cNvPr id="18" name="Image 16" descr="preencoded.png"/>
          <p:cNvPicPr>
            <a:picLocks noChangeAspect="1"/>
          </p:cNvPicPr>
          <p:nvPr/>
        </p:nvPicPr>
        <p:blipFill>
          <a:blip r:embed="rId17"/>
          <a:stretch>
            <a:fillRect/>
          </a:stretch>
        </p:blipFill>
        <p:spPr>
          <a:xfrm>
            <a:off x="6362700" y="3695700"/>
            <a:ext cx="219075" cy="190500"/>
          </a:xfrm>
          <a:prstGeom prst="rect">
            <a:avLst/>
          </a:prstGeom>
        </p:spPr>
      </p:pic>
      <p:pic>
        <p:nvPicPr>
          <p:cNvPr id="19" name="Image 17" descr="preencoded.png"/>
          <p:cNvPicPr>
            <a:picLocks noChangeAspect="1"/>
          </p:cNvPicPr>
          <p:nvPr/>
        </p:nvPicPr>
        <p:blipFill>
          <a:blip r:embed="rId18"/>
          <a:stretch>
            <a:fillRect/>
          </a:stretch>
        </p:blipFill>
        <p:spPr>
          <a:xfrm>
            <a:off x="6452126" y="3987800"/>
            <a:ext cx="4770765" cy="2642919"/>
          </a:xfrm>
          <a:prstGeom prst="rect">
            <a:avLst/>
          </a:prstGeom>
        </p:spPr>
      </p:pic>
      <p:sp>
        <p:nvSpPr>
          <p:cNvPr id="20" name="Text 0"/>
          <p:cNvSpPr/>
          <p:nvPr/>
        </p:nvSpPr>
        <p:spPr>
          <a:xfrm>
            <a:off x="609600" y="381000"/>
            <a:ext cx="13167360" cy="457200"/>
          </a:xfrm>
          <a:prstGeom prst="rect">
            <a:avLst/>
          </a:prstGeom>
          <a:noFill/>
          <a:ln/>
        </p:spPr>
        <p:txBody>
          <a:bodyPr vert="horz" wrap="square" lIns="0" tIns="0" rIns="0" bIns="0" rtlCol="0" anchor="t"/>
          <a:lstStyle/>
          <a:p>
            <a:pPr marL="0" indent="0">
              <a:lnSpc>
                <a:spcPts val="3600"/>
              </a:lnSpc>
              <a:buNone/>
            </a:pPr>
            <a:r>
              <a:rPr lang="en-US" sz="3600" b="1" dirty="0">
                <a:solidFill>
                  <a:srgbClr val="FFFFFF"/>
                </a:solidFill>
                <a:latin typeface="ui-sans-serif" pitchFamily="34" charset="0"/>
                <a:ea typeface="ui-sans-serif" pitchFamily="34" charset="-122"/>
                <a:cs typeface="ui-sans-serif" pitchFamily="34" charset="-120"/>
              </a:rPr>
              <a:t>Resultados y Análisis Comparativo</a:t>
            </a:r>
            <a:endParaRPr lang="en-US" sz="3600" dirty="0"/>
          </a:p>
        </p:txBody>
      </p:sp>
      <p:sp>
        <p:nvSpPr>
          <p:cNvPr id="21" name="Text 1"/>
          <p:cNvSpPr/>
          <p:nvPr/>
        </p:nvSpPr>
        <p:spPr>
          <a:xfrm>
            <a:off x="1028700" y="1333500"/>
            <a:ext cx="50673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 Principales Hallazgos</a:t>
            </a:r>
            <a:endParaRPr lang="en-US" sz="1500" dirty="0"/>
          </a:p>
        </p:txBody>
      </p:sp>
      <p:sp>
        <p:nvSpPr>
          <p:cNvPr id="22" name="Text 2"/>
          <p:cNvSpPr/>
          <p:nvPr/>
        </p:nvSpPr>
        <p:spPr>
          <a:xfrm>
            <a:off x="990600" y="1676400"/>
            <a:ext cx="310771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E5E7EB"/>
                </a:solidFill>
                <a:latin typeface="ui-sans-serif" pitchFamily="34" charset="0"/>
                <a:ea typeface="ui-sans-serif" pitchFamily="34" charset="-122"/>
                <a:cs typeface="ui-sans-serif" pitchFamily="34" charset="-120"/>
              </a:rPr>
              <a:t>KNN alcanzó 93.35% de exactitud</a:t>
            </a:r>
            <a:endParaRPr lang="en-US" sz="1200" dirty="0"/>
          </a:p>
        </p:txBody>
      </p:sp>
      <p:sp>
        <p:nvSpPr>
          <p:cNvPr id="23" name="Text 3"/>
          <p:cNvSpPr/>
          <p:nvPr/>
        </p:nvSpPr>
        <p:spPr>
          <a:xfrm>
            <a:off x="990600" y="1943100"/>
            <a:ext cx="4286071"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E5E7EB"/>
                </a:solidFill>
                <a:latin typeface="ui-sans-serif" pitchFamily="34" charset="0"/>
                <a:ea typeface="ui-sans-serif" pitchFamily="34" charset="-122"/>
                <a:cs typeface="ui-sans-serif" pitchFamily="34" charset="-120"/>
              </a:rPr>
              <a:t>Árbol de Decisión mostró alta interpretabilidad</a:t>
            </a:r>
            <a:endParaRPr lang="en-US" sz="1200" dirty="0"/>
          </a:p>
        </p:txBody>
      </p:sp>
      <p:sp>
        <p:nvSpPr>
          <p:cNvPr id="24" name="Text 4"/>
          <p:cNvSpPr/>
          <p:nvPr/>
        </p:nvSpPr>
        <p:spPr>
          <a:xfrm>
            <a:off x="990600" y="2209800"/>
            <a:ext cx="4647009"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E5E7EB"/>
                </a:solidFill>
                <a:latin typeface="ui-sans-serif" pitchFamily="34" charset="0"/>
                <a:ea typeface="ui-sans-serif" pitchFamily="34" charset="-122"/>
                <a:cs typeface="ui-sans-serif" pitchFamily="34" charset="-120"/>
              </a:rPr>
              <a:t>Rendimiento similar entre KNN y Árbol de Decisión</a:t>
            </a:r>
            <a:endParaRPr lang="en-US" sz="1200" dirty="0"/>
          </a:p>
        </p:txBody>
      </p:sp>
      <p:sp>
        <p:nvSpPr>
          <p:cNvPr id="25" name="Text 5"/>
          <p:cNvSpPr/>
          <p:nvPr/>
        </p:nvSpPr>
        <p:spPr>
          <a:xfrm>
            <a:off x="1028700" y="2895600"/>
            <a:ext cx="60807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 Comparativa de Métricas</a:t>
            </a:r>
            <a:endParaRPr lang="en-US" sz="1500" dirty="0"/>
          </a:p>
        </p:txBody>
      </p:sp>
      <p:sp>
        <p:nvSpPr>
          <p:cNvPr id="26" name="Text 6"/>
          <p:cNvSpPr/>
          <p:nvPr/>
        </p:nvSpPr>
        <p:spPr>
          <a:xfrm>
            <a:off x="914400" y="3238500"/>
            <a:ext cx="2177058" cy="381000"/>
          </a:xfrm>
          <a:prstGeom prst="rect">
            <a:avLst/>
          </a:prstGeom>
          <a:noFill/>
          <a:ln/>
        </p:spPr>
        <p:txBody>
          <a:bodyPr vert="horz" wrap="square" lIns="0" tIns="0" rIns="0" bIns="0" rtlCol="0" anchor="t"/>
          <a:lstStyle/>
          <a:p>
            <a:pPr marL="0" indent="0" algn="l">
              <a:lnSpc>
                <a:spcPts val="1800"/>
              </a:lnSpc>
              <a:buNone/>
            </a:pPr>
            <a:r>
              <a:rPr lang="en-US" sz="1200" b="1" dirty="0">
                <a:solidFill>
                  <a:srgbClr val="E5E7EB"/>
                </a:solidFill>
                <a:latin typeface="ui-sans-serif" pitchFamily="34" charset="0"/>
                <a:ea typeface="ui-sans-serif" pitchFamily="34" charset="-122"/>
                <a:cs typeface="ui-sans-serif" pitchFamily="34" charset="-120"/>
              </a:rPr>
              <a:t>Modelo</a:t>
            </a:r>
            <a:endParaRPr lang="en-US" sz="1200" dirty="0"/>
          </a:p>
        </p:txBody>
      </p:sp>
      <p:sp>
        <p:nvSpPr>
          <p:cNvPr id="27" name="Text 7"/>
          <p:cNvSpPr/>
          <p:nvPr/>
        </p:nvSpPr>
        <p:spPr>
          <a:xfrm>
            <a:off x="2790944" y="3238500"/>
            <a:ext cx="1777365"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E5E7EB"/>
                </a:solidFill>
                <a:latin typeface="ui-sans-serif" pitchFamily="34" charset="0"/>
                <a:ea typeface="ui-sans-serif" pitchFamily="34" charset="-122"/>
                <a:cs typeface="ui-sans-serif" pitchFamily="34" charset="-120"/>
              </a:rPr>
              <a:t>Exactitud</a:t>
            </a:r>
            <a:endParaRPr lang="en-US" sz="1200" dirty="0"/>
          </a:p>
        </p:txBody>
      </p:sp>
      <p:sp>
        <p:nvSpPr>
          <p:cNvPr id="28" name="Text 8"/>
          <p:cNvSpPr/>
          <p:nvPr/>
        </p:nvSpPr>
        <p:spPr>
          <a:xfrm>
            <a:off x="4279285" y="3238500"/>
            <a:ext cx="1690926" cy="381000"/>
          </a:xfrm>
          <a:prstGeom prst="rect">
            <a:avLst/>
          </a:prstGeom>
          <a:noFill/>
          <a:ln/>
        </p:spPr>
        <p:txBody>
          <a:bodyPr vert="horz" wrap="square" lIns="0" tIns="0" rIns="0" bIns="0" rtlCol="0" anchor="t"/>
          <a:lstStyle/>
          <a:p>
            <a:pPr marL="0" indent="0" algn="ctr">
              <a:lnSpc>
                <a:spcPts val="1800"/>
              </a:lnSpc>
              <a:buNone/>
            </a:pPr>
            <a:r>
              <a:rPr lang="en-US" sz="1200" b="1" dirty="0">
                <a:solidFill>
                  <a:srgbClr val="E5E7EB"/>
                </a:solidFill>
                <a:latin typeface="ui-sans-serif" pitchFamily="34" charset="0"/>
                <a:ea typeface="ui-sans-serif" pitchFamily="34" charset="-122"/>
                <a:cs typeface="ui-sans-serif" pitchFamily="34" charset="-120"/>
              </a:rPr>
              <a:t>F1-Score</a:t>
            </a:r>
            <a:endParaRPr lang="en-US" sz="1200" dirty="0"/>
          </a:p>
        </p:txBody>
      </p:sp>
      <p:sp>
        <p:nvSpPr>
          <p:cNvPr id="29" name="Text 9"/>
          <p:cNvSpPr/>
          <p:nvPr/>
        </p:nvSpPr>
        <p:spPr>
          <a:xfrm>
            <a:off x="914400" y="3619500"/>
            <a:ext cx="2177058" cy="3810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KNN</a:t>
            </a:r>
            <a:endParaRPr lang="en-US" sz="1200" dirty="0"/>
          </a:p>
        </p:txBody>
      </p:sp>
      <p:sp>
        <p:nvSpPr>
          <p:cNvPr id="30" name="Text 10"/>
          <p:cNvSpPr/>
          <p:nvPr/>
        </p:nvSpPr>
        <p:spPr>
          <a:xfrm>
            <a:off x="2790944" y="3619500"/>
            <a:ext cx="1777365"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ui-sans-serif" pitchFamily="34" charset="0"/>
                <a:ea typeface="ui-sans-serif" pitchFamily="34" charset="-122"/>
                <a:cs typeface="ui-sans-serif" pitchFamily="34" charset="-120"/>
              </a:rPr>
              <a:t>0.9335</a:t>
            </a:r>
            <a:endParaRPr lang="en-US" sz="1200" dirty="0"/>
          </a:p>
        </p:txBody>
      </p:sp>
      <p:sp>
        <p:nvSpPr>
          <p:cNvPr id="31" name="Text 11"/>
          <p:cNvSpPr/>
          <p:nvPr/>
        </p:nvSpPr>
        <p:spPr>
          <a:xfrm>
            <a:off x="4279285" y="3619500"/>
            <a:ext cx="1690926"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ui-sans-serif" pitchFamily="34" charset="0"/>
                <a:ea typeface="ui-sans-serif" pitchFamily="34" charset="-122"/>
                <a:cs typeface="ui-sans-serif" pitchFamily="34" charset="-120"/>
              </a:rPr>
              <a:t>0.9306</a:t>
            </a:r>
            <a:endParaRPr lang="en-US" sz="1200" dirty="0"/>
          </a:p>
        </p:txBody>
      </p:sp>
      <p:sp>
        <p:nvSpPr>
          <p:cNvPr id="32" name="Text 12"/>
          <p:cNvSpPr/>
          <p:nvPr/>
        </p:nvSpPr>
        <p:spPr>
          <a:xfrm>
            <a:off x="914400" y="4000500"/>
            <a:ext cx="2612469" cy="3810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Árbol de Decisión</a:t>
            </a:r>
            <a:endParaRPr lang="en-US" sz="1200" dirty="0"/>
          </a:p>
        </p:txBody>
      </p:sp>
      <p:sp>
        <p:nvSpPr>
          <p:cNvPr id="33" name="Text 13"/>
          <p:cNvSpPr/>
          <p:nvPr/>
        </p:nvSpPr>
        <p:spPr>
          <a:xfrm>
            <a:off x="2939058" y="4000500"/>
            <a:ext cx="1481138"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ui-sans-serif" pitchFamily="34" charset="0"/>
                <a:ea typeface="ui-sans-serif" pitchFamily="34" charset="-122"/>
                <a:cs typeface="ui-sans-serif" pitchFamily="34" charset="-120"/>
              </a:rPr>
              <a:t>-</a:t>
            </a:r>
            <a:endParaRPr lang="en-US" sz="1200" dirty="0"/>
          </a:p>
        </p:txBody>
      </p:sp>
      <p:sp>
        <p:nvSpPr>
          <p:cNvPr id="34" name="Text 14"/>
          <p:cNvSpPr/>
          <p:nvPr/>
        </p:nvSpPr>
        <p:spPr>
          <a:xfrm>
            <a:off x="4279285" y="4000500"/>
            <a:ext cx="1690926"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ui-sans-serif" pitchFamily="34" charset="0"/>
                <a:ea typeface="ui-sans-serif" pitchFamily="34" charset="-122"/>
                <a:cs typeface="ui-sans-serif" pitchFamily="34" charset="-120"/>
              </a:rPr>
              <a:t>0.9333</a:t>
            </a:r>
            <a:endParaRPr lang="en-US" sz="1200" dirty="0"/>
          </a:p>
        </p:txBody>
      </p:sp>
      <p:sp>
        <p:nvSpPr>
          <p:cNvPr id="35" name="Text 15"/>
          <p:cNvSpPr/>
          <p:nvPr/>
        </p:nvSpPr>
        <p:spPr>
          <a:xfrm>
            <a:off x="6629400" y="1333500"/>
            <a:ext cx="60807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 Visualización de Métricas</a:t>
            </a:r>
            <a:endParaRPr lang="en-US" sz="1500" dirty="0"/>
          </a:p>
        </p:txBody>
      </p:sp>
      <p:sp>
        <p:nvSpPr>
          <p:cNvPr id="36" name="Text 16"/>
          <p:cNvSpPr/>
          <p:nvPr/>
        </p:nvSpPr>
        <p:spPr>
          <a:xfrm>
            <a:off x="6657975" y="3657600"/>
            <a:ext cx="60807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 Top 10 Características Importantes</a:t>
            </a:r>
            <a:endParaRPr lang="en-US" sz="1500" dirty="0"/>
          </a:p>
        </p:txBody>
      </p:sp>
      <p:sp>
        <p:nvSpPr>
          <p:cNvPr id="38" name="Text 18"/>
          <p:cNvSpPr/>
          <p:nvPr/>
        </p:nvSpPr>
        <p:spPr>
          <a:xfrm>
            <a:off x="11282809" y="6515100"/>
            <a:ext cx="359509"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7/10</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1066800"/>
            <a:ext cx="1219200" cy="38100"/>
          </a:xfrm>
          <a:prstGeom prst="rect">
            <a:avLst/>
          </a:prstGeom>
        </p:spPr>
      </p:pic>
      <p:pic>
        <p:nvPicPr>
          <p:cNvPr id="4" name="Image 2" descr="preencoded.png"/>
          <p:cNvPicPr>
            <a:picLocks noChangeAspect="1"/>
          </p:cNvPicPr>
          <p:nvPr/>
        </p:nvPicPr>
        <p:blipFill>
          <a:blip r:embed="rId5"/>
          <a:stretch>
            <a:fillRect/>
          </a:stretch>
        </p:blipFill>
        <p:spPr>
          <a:xfrm>
            <a:off x="609600" y="1871663"/>
            <a:ext cx="6406009" cy="3657600"/>
          </a:xfrm>
          <a:prstGeom prst="rect">
            <a:avLst/>
          </a:prstGeom>
        </p:spPr>
      </p:pic>
      <p:pic>
        <p:nvPicPr>
          <p:cNvPr id="5" name="Image 3" descr="preencoded.png"/>
          <p:cNvPicPr>
            <a:picLocks noChangeAspect="1"/>
          </p:cNvPicPr>
          <p:nvPr/>
        </p:nvPicPr>
        <p:blipFill>
          <a:blip r:embed="rId6"/>
          <a:stretch>
            <a:fillRect/>
          </a:stretch>
        </p:blipFill>
        <p:spPr>
          <a:xfrm>
            <a:off x="838200" y="2138363"/>
            <a:ext cx="190500" cy="190500"/>
          </a:xfrm>
          <a:prstGeom prst="rect">
            <a:avLst/>
          </a:prstGeom>
        </p:spPr>
      </p:pic>
      <p:pic>
        <p:nvPicPr>
          <p:cNvPr id="6" name="Image 4" descr="preencoded.png"/>
          <p:cNvPicPr>
            <a:picLocks noChangeAspect="1"/>
          </p:cNvPicPr>
          <p:nvPr/>
        </p:nvPicPr>
        <p:blipFill>
          <a:blip r:embed="rId7"/>
          <a:stretch>
            <a:fillRect/>
          </a:stretch>
        </p:blipFill>
        <p:spPr>
          <a:xfrm>
            <a:off x="838200" y="2519363"/>
            <a:ext cx="5934075" cy="2438400"/>
          </a:xfrm>
          <a:prstGeom prst="rect">
            <a:avLst/>
          </a:prstGeom>
        </p:spPr>
      </p:pic>
      <p:pic>
        <p:nvPicPr>
          <p:cNvPr id="7" name="Image 5" descr="preencoded.png"/>
          <p:cNvPicPr>
            <a:picLocks noChangeAspect="1"/>
          </p:cNvPicPr>
          <p:nvPr/>
        </p:nvPicPr>
        <p:blipFill>
          <a:blip r:embed="rId8"/>
          <a:stretch>
            <a:fillRect/>
          </a:stretch>
        </p:blipFill>
        <p:spPr>
          <a:xfrm>
            <a:off x="7320409" y="1871663"/>
            <a:ext cx="4261991" cy="2286000"/>
          </a:xfrm>
          <a:prstGeom prst="rect">
            <a:avLst/>
          </a:prstGeom>
        </p:spPr>
      </p:pic>
      <p:pic>
        <p:nvPicPr>
          <p:cNvPr id="8" name="Image 6" descr="preencoded.png"/>
          <p:cNvPicPr>
            <a:picLocks noChangeAspect="1"/>
          </p:cNvPicPr>
          <p:nvPr/>
        </p:nvPicPr>
        <p:blipFill>
          <a:blip r:embed="rId9"/>
          <a:stretch>
            <a:fillRect/>
          </a:stretch>
        </p:blipFill>
        <p:spPr>
          <a:xfrm>
            <a:off x="7510909" y="2100263"/>
            <a:ext cx="142875" cy="190500"/>
          </a:xfrm>
          <a:prstGeom prst="rect">
            <a:avLst/>
          </a:prstGeom>
        </p:spPr>
      </p:pic>
      <p:pic>
        <p:nvPicPr>
          <p:cNvPr id="9" name="Image 7" descr="preencoded.png"/>
          <p:cNvPicPr>
            <a:picLocks noChangeAspect="1"/>
          </p:cNvPicPr>
          <p:nvPr/>
        </p:nvPicPr>
        <p:blipFill>
          <a:blip r:embed="rId10"/>
          <a:stretch>
            <a:fillRect/>
          </a:stretch>
        </p:blipFill>
        <p:spPr>
          <a:xfrm>
            <a:off x="7510909" y="2481263"/>
            <a:ext cx="152400" cy="152400"/>
          </a:xfrm>
          <a:prstGeom prst="rect">
            <a:avLst/>
          </a:prstGeom>
        </p:spPr>
      </p:pic>
      <p:pic>
        <p:nvPicPr>
          <p:cNvPr id="10" name="Image 8" descr="preencoded.png"/>
          <p:cNvPicPr>
            <a:picLocks noChangeAspect="1"/>
          </p:cNvPicPr>
          <p:nvPr/>
        </p:nvPicPr>
        <p:blipFill>
          <a:blip r:embed="rId10"/>
          <a:stretch>
            <a:fillRect/>
          </a:stretch>
        </p:blipFill>
        <p:spPr>
          <a:xfrm>
            <a:off x="7510909" y="3014663"/>
            <a:ext cx="152400" cy="152400"/>
          </a:xfrm>
          <a:prstGeom prst="rect">
            <a:avLst/>
          </a:prstGeom>
        </p:spPr>
      </p:pic>
      <p:pic>
        <p:nvPicPr>
          <p:cNvPr id="11" name="Image 9" descr="preencoded.png"/>
          <p:cNvPicPr>
            <a:picLocks noChangeAspect="1"/>
          </p:cNvPicPr>
          <p:nvPr/>
        </p:nvPicPr>
        <p:blipFill>
          <a:blip r:embed="rId10"/>
          <a:stretch>
            <a:fillRect/>
          </a:stretch>
        </p:blipFill>
        <p:spPr>
          <a:xfrm>
            <a:off x="7510909" y="3548063"/>
            <a:ext cx="152400" cy="152400"/>
          </a:xfrm>
          <a:prstGeom prst="rect">
            <a:avLst/>
          </a:prstGeom>
        </p:spPr>
      </p:pic>
      <p:pic>
        <p:nvPicPr>
          <p:cNvPr id="12" name="Image 10" descr="preencoded.png"/>
          <p:cNvPicPr>
            <a:picLocks noChangeAspect="1"/>
          </p:cNvPicPr>
          <p:nvPr/>
        </p:nvPicPr>
        <p:blipFill>
          <a:blip r:embed="rId11"/>
          <a:stretch>
            <a:fillRect/>
          </a:stretch>
        </p:blipFill>
        <p:spPr>
          <a:xfrm>
            <a:off x="7320409" y="4310063"/>
            <a:ext cx="4261991" cy="1905000"/>
          </a:xfrm>
          <a:prstGeom prst="rect">
            <a:avLst/>
          </a:prstGeom>
        </p:spPr>
      </p:pic>
      <p:pic>
        <p:nvPicPr>
          <p:cNvPr id="13" name="Image 11" descr="preencoded.png"/>
          <p:cNvPicPr>
            <a:picLocks noChangeAspect="1"/>
          </p:cNvPicPr>
          <p:nvPr/>
        </p:nvPicPr>
        <p:blipFill>
          <a:blip r:embed="rId12"/>
          <a:stretch>
            <a:fillRect/>
          </a:stretch>
        </p:blipFill>
        <p:spPr>
          <a:xfrm>
            <a:off x="7510909" y="4538663"/>
            <a:ext cx="190500" cy="190500"/>
          </a:xfrm>
          <a:prstGeom prst="rect">
            <a:avLst/>
          </a:prstGeom>
        </p:spPr>
      </p:pic>
      <p:sp>
        <p:nvSpPr>
          <p:cNvPr id="14" name="Text 0"/>
          <p:cNvSpPr/>
          <p:nvPr/>
        </p:nvSpPr>
        <p:spPr>
          <a:xfrm>
            <a:off x="609600" y="457200"/>
            <a:ext cx="13167360" cy="457200"/>
          </a:xfrm>
          <a:prstGeom prst="rect">
            <a:avLst/>
          </a:prstGeom>
          <a:noFill/>
          <a:ln/>
        </p:spPr>
        <p:txBody>
          <a:bodyPr vert="horz" wrap="square" lIns="0" tIns="0" rIns="0" bIns="0" rtlCol="0" anchor="t"/>
          <a:lstStyle/>
          <a:p>
            <a:pPr marL="0" indent="0">
              <a:lnSpc>
                <a:spcPts val="3600"/>
              </a:lnSpc>
              <a:buNone/>
            </a:pPr>
            <a:r>
              <a:rPr lang="en-US" sz="3600" b="1" dirty="0">
                <a:solidFill>
                  <a:srgbClr val="FFFFFF"/>
                </a:solidFill>
                <a:latin typeface="ui-sans-serif" pitchFamily="34" charset="0"/>
                <a:ea typeface="ui-sans-serif" pitchFamily="34" charset="-122"/>
                <a:cs typeface="ui-sans-serif" pitchFamily="34" charset="-120"/>
              </a:rPr>
              <a:t>Top Países y Continentes Importadores</a:t>
            </a:r>
            <a:endParaRPr lang="en-US" sz="3600" dirty="0"/>
          </a:p>
        </p:txBody>
      </p:sp>
      <p:sp>
        <p:nvSpPr>
          <p:cNvPr id="15" name="Text 1"/>
          <p:cNvSpPr/>
          <p:nvPr/>
        </p:nvSpPr>
        <p:spPr>
          <a:xfrm>
            <a:off x="609600" y="1333500"/>
            <a:ext cx="13167360" cy="309563"/>
          </a:xfrm>
          <a:prstGeom prst="rect">
            <a:avLst/>
          </a:prstGeom>
          <a:noFill/>
          <a:ln/>
        </p:spPr>
        <p:txBody>
          <a:bodyPr vert="horz" wrap="square" lIns="0" tIns="0" rIns="0" bIns="0" rtlCol="0" anchor="t"/>
          <a:lstStyle/>
          <a:p>
            <a:pPr>
              <a:lnSpc>
                <a:spcPts val="2438"/>
              </a:lnSpc>
            </a:pPr>
            <a:r>
              <a:rPr lang="en-US" sz="1500" dirty="0">
                <a:solidFill>
                  <a:srgbClr val="F3F4F6"/>
                </a:solidFill>
                <a:latin typeface="ui-sans-serif" pitchFamily="34" charset="0"/>
                <a:ea typeface="ui-sans-serif" pitchFamily="34" charset="-122"/>
                <a:cs typeface="ui-sans-serif" pitchFamily="34" charset="-120"/>
              </a:rPr>
              <a:t>Análisis predictivo de los principales países importadores de Colombia </a:t>
            </a:r>
            <a:r>
              <a:rPr lang="en-US" sz="1500" dirty="0" err="1">
                <a:solidFill>
                  <a:srgbClr val="F3F4F6"/>
                </a:solidFill>
                <a:latin typeface="ui-sans-serif" pitchFamily="34" charset="0"/>
                <a:ea typeface="ui-sans-serif" pitchFamily="34" charset="-122"/>
                <a:cs typeface="ui-sans-serif" pitchFamily="34" charset="-120"/>
              </a:rPr>
              <a:t>en</a:t>
            </a:r>
            <a:r>
              <a:rPr lang="en-US" sz="1500" dirty="0">
                <a:solidFill>
                  <a:srgbClr val="F3F4F6"/>
                </a:solidFill>
                <a:latin typeface="ui-sans-serif" pitchFamily="34" charset="0"/>
                <a:ea typeface="ui-sans-serif" pitchFamily="34" charset="-122"/>
                <a:cs typeface="ui-sans-serif" pitchFamily="34" charset="-120"/>
              </a:rPr>
              <a:t> </a:t>
            </a:r>
            <a:r>
              <a:rPr lang="en-US" sz="1600" b="1" dirty="0">
                <a:solidFill>
                  <a:srgbClr val="FFFFFF"/>
                </a:solidFill>
                <a:latin typeface="ui-sans-serif" pitchFamily="34" charset="0"/>
                <a:ea typeface="ui-sans-serif" pitchFamily="34" charset="-122"/>
                <a:cs typeface="ui-sans-serif" pitchFamily="34" charset="-120"/>
              </a:rPr>
              <a:t>2024 - primer </a:t>
            </a:r>
            <a:r>
              <a:rPr lang="en-US" sz="1600" b="1" dirty="0" err="1">
                <a:solidFill>
                  <a:srgbClr val="FFFFFF"/>
                </a:solidFill>
                <a:latin typeface="ui-sans-serif" pitchFamily="34" charset="0"/>
                <a:ea typeface="ui-sans-serif" pitchFamily="34" charset="-122"/>
                <a:cs typeface="ui-sans-serif" pitchFamily="34" charset="-120"/>
              </a:rPr>
              <a:t>semestre</a:t>
            </a:r>
            <a:r>
              <a:rPr lang="en-US" sz="1600" b="1" dirty="0">
                <a:solidFill>
                  <a:srgbClr val="FFFFFF"/>
                </a:solidFill>
                <a:latin typeface="ui-sans-serif" pitchFamily="34" charset="0"/>
                <a:ea typeface="ui-sans-serif" pitchFamily="34" charset="-122"/>
                <a:cs typeface="ui-sans-serif" pitchFamily="34" charset="-120"/>
              </a:rPr>
              <a:t> 2025</a:t>
            </a:r>
            <a:endParaRPr lang="en-US" sz="1600" dirty="0"/>
          </a:p>
          <a:p>
            <a:pPr marL="0" indent="0">
              <a:lnSpc>
                <a:spcPts val="2438"/>
              </a:lnSpc>
              <a:buNone/>
            </a:pPr>
            <a:r>
              <a:rPr lang="en-US" sz="1500" dirty="0" smtClean="0">
                <a:solidFill>
                  <a:srgbClr val="F3F4F6"/>
                </a:solidFill>
                <a:latin typeface="ui-sans-serif" pitchFamily="34" charset="0"/>
                <a:ea typeface="ui-sans-serif" pitchFamily="34" charset="-122"/>
                <a:cs typeface="ui-sans-serif" pitchFamily="34" charset="-120"/>
              </a:rPr>
              <a:t> </a:t>
            </a:r>
            <a:r>
              <a:rPr lang="en-US" sz="1500" dirty="0">
                <a:solidFill>
                  <a:srgbClr val="F3F4F6"/>
                </a:solidFill>
                <a:latin typeface="ui-sans-serif" pitchFamily="34" charset="0"/>
                <a:ea typeface="ui-sans-serif" pitchFamily="34" charset="-122"/>
                <a:cs typeface="ui-sans-serif" pitchFamily="34" charset="-120"/>
              </a:rPr>
              <a:t>según datos de Analdex y DANE.</a:t>
            </a:r>
            <a:endParaRPr lang="en-US" sz="1500" dirty="0"/>
          </a:p>
        </p:txBody>
      </p:sp>
      <p:sp>
        <p:nvSpPr>
          <p:cNvPr id="16" name="Text 2"/>
          <p:cNvSpPr/>
          <p:nvPr/>
        </p:nvSpPr>
        <p:spPr>
          <a:xfrm>
            <a:off x="1104900" y="2100263"/>
            <a:ext cx="7138571"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 Participación en las Importaciones Colombianas</a:t>
            </a:r>
            <a:endParaRPr lang="en-US" sz="1500" dirty="0"/>
          </a:p>
        </p:txBody>
      </p:sp>
      <p:sp>
        <p:nvSpPr>
          <p:cNvPr id="17" name="Text 3"/>
          <p:cNvSpPr/>
          <p:nvPr/>
        </p:nvSpPr>
        <p:spPr>
          <a:xfrm>
            <a:off x="7729984" y="2062163"/>
            <a:ext cx="4657189"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 Principales Descubrimientos</a:t>
            </a:r>
            <a:endParaRPr lang="en-US" sz="1500" dirty="0"/>
          </a:p>
        </p:txBody>
      </p:sp>
      <p:sp>
        <p:nvSpPr>
          <p:cNvPr id="18" name="Text 4"/>
          <p:cNvSpPr/>
          <p:nvPr/>
        </p:nvSpPr>
        <p:spPr>
          <a:xfrm>
            <a:off x="7739509" y="2443163"/>
            <a:ext cx="3652391"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E5E7EB"/>
                </a:solidFill>
                <a:latin typeface="ui-sans-serif" pitchFamily="34" charset="0"/>
                <a:ea typeface="ui-sans-serif" pitchFamily="34" charset="-122"/>
                <a:cs typeface="ui-sans-serif" pitchFamily="34" charset="-120"/>
              </a:rPr>
              <a:t>Estados Unidos y China son los principales orígenes de las importaciones colombianas</a:t>
            </a:r>
            <a:endParaRPr lang="en-US" sz="1200" dirty="0"/>
          </a:p>
        </p:txBody>
      </p:sp>
      <p:sp>
        <p:nvSpPr>
          <p:cNvPr id="19" name="Text 5"/>
          <p:cNvSpPr/>
          <p:nvPr/>
        </p:nvSpPr>
        <p:spPr>
          <a:xfrm>
            <a:off x="7739509" y="2976563"/>
            <a:ext cx="3652391"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E5E7EB"/>
                </a:solidFill>
                <a:latin typeface="ui-sans-serif" pitchFamily="34" charset="0"/>
                <a:ea typeface="ui-sans-serif" pitchFamily="34" charset="-122"/>
                <a:cs typeface="ui-sans-serif" pitchFamily="34" charset="-120"/>
              </a:rPr>
              <a:t>La Unión Europea representa un bloque importador significativo</a:t>
            </a:r>
            <a:endParaRPr lang="en-US" sz="1200" dirty="0"/>
          </a:p>
        </p:txBody>
      </p:sp>
      <p:sp>
        <p:nvSpPr>
          <p:cNvPr id="20" name="Text 6"/>
          <p:cNvSpPr/>
          <p:nvPr/>
        </p:nvSpPr>
        <p:spPr>
          <a:xfrm>
            <a:off x="7739509" y="3509963"/>
            <a:ext cx="3652391"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E5E7EB"/>
                </a:solidFill>
                <a:latin typeface="ui-sans-serif" pitchFamily="34" charset="0"/>
                <a:ea typeface="ui-sans-serif" pitchFamily="34" charset="-122"/>
                <a:cs typeface="ui-sans-serif" pitchFamily="34" charset="-120"/>
              </a:rPr>
              <a:t>Países como Brasil, México y Alemania también muestran participación notable</a:t>
            </a:r>
            <a:endParaRPr lang="en-US" sz="1200" dirty="0"/>
          </a:p>
        </p:txBody>
      </p:sp>
      <p:sp>
        <p:nvSpPr>
          <p:cNvPr id="21" name="Text 7"/>
          <p:cNvSpPr/>
          <p:nvPr/>
        </p:nvSpPr>
        <p:spPr>
          <a:xfrm>
            <a:off x="7777609" y="4500563"/>
            <a:ext cx="4657189"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 Implicaciones para ExportAI Pro</a:t>
            </a:r>
            <a:endParaRPr lang="en-US" sz="1500" dirty="0"/>
          </a:p>
        </p:txBody>
      </p:sp>
      <p:sp>
        <p:nvSpPr>
          <p:cNvPr id="22" name="Text 8"/>
          <p:cNvSpPr/>
          <p:nvPr/>
        </p:nvSpPr>
        <p:spPr>
          <a:xfrm>
            <a:off x="7510909" y="4881563"/>
            <a:ext cx="3880991" cy="11430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Esta información permite a las empresas colombianas enfocar sus estrategias de exportación en los mercados más prometedores, maximizando oportunidades de crecimiento y expansión internacional.</a:t>
            </a:r>
            <a:endParaRPr lang="en-US" sz="1200" dirty="0"/>
          </a:p>
        </p:txBody>
      </p:sp>
      <p:sp>
        <p:nvSpPr>
          <p:cNvPr id="24" name="Text 10"/>
          <p:cNvSpPr/>
          <p:nvPr/>
        </p:nvSpPr>
        <p:spPr>
          <a:xfrm>
            <a:off x="11282809" y="6515100"/>
            <a:ext cx="359509"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8/10</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5" name="Image 3" descr="preencoded.png"/>
          <p:cNvPicPr>
            <a:picLocks noChangeAspect="1"/>
          </p:cNvPicPr>
          <p:nvPr/>
        </p:nvPicPr>
        <p:blipFill>
          <a:blip r:embed="rId4"/>
          <a:stretch>
            <a:fillRect/>
          </a:stretch>
        </p:blipFill>
        <p:spPr>
          <a:xfrm>
            <a:off x="457200" y="1704975"/>
            <a:ext cx="5334000" cy="2857500"/>
          </a:xfrm>
          <a:prstGeom prst="rect">
            <a:avLst/>
          </a:prstGeom>
        </p:spPr>
      </p:pic>
      <p:pic>
        <p:nvPicPr>
          <p:cNvPr id="6" name="Image 4" descr="preencoded.png"/>
          <p:cNvPicPr>
            <a:picLocks noChangeAspect="1"/>
          </p:cNvPicPr>
          <p:nvPr/>
        </p:nvPicPr>
        <p:blipFill>
          <a:blip r:embed="rId5"/>
          <a:stretch>
            <a:fillRect/>
          </a:stretch>
        </p:blipFill>
        <p:spPr>
          <a:xfrm>
            <a:off x="609600" y="1857375"/>
            <a:ext cx="4953000" cy="2476500"/>
          </a:xfrm>
          <a:prstGeom prst="rect">
            <a:avLst/>
          </a:prstGeom>
        </p:spPr>
      </p:pic>
      <p:pic>
        <p:nvPicPr>
          <p:cNvPr id="7" name="Image 5" descr="preencoded.png"/>
          <p:cNvPicPr>
            <a:picLocks noChangeAspect="1"/>
          </p:cNvPicPr>
          <p:nvPr/>
        </p:nvPicPr>
        <p:blipFill>
          <a:blip r:embed="rId6"/>
          <a:stretch>
            <a:fillRect/>
          </a:stretch>
        </p:blipFill>
        <p:spPr>
          <a:xfrm>
            <a:off x="457200" y="4819650"/>
            <a:ext cx="142875" cy="190500"/>
          </a:xfrm>
          <a:prstGeom prst="rect">
            <a:avLst/>
          </a:prstGeom>
        </p:spPr>
      </p:pic>
      <p:pic>
        <p:nvPicPr>
          <p:cNvPr id="8" name="Image 6" descr="preencoded.png"/>
          <p:cNvPicPr>
            <a:picLocks noChangeAspect="1"/>
          </p:cNvPicPr>
          <p:nvPr/>
        </p:nvPicPr>
        <p:blipFill>
          <a:blip r:embed="rId7"/>
          <a:stretch>
            <a:fillRect/>
          </a:stretch>
        </p:blipFill>
        <p:spPr>
          <a:xfrm>
            <a:off x="457200" y="5210175"/>
            <a:ext cx="152400" cy="152400"/>
          </a:xfrm>
          <a:prstGeom prst="rect">
            <a:avLst/>
          </a:prstGeom>
        </p:spPr>
      </p:pic>
      <p:pic>
        <p:nvPicPr>
          <p:cNvPr id="9" name="Image 7" descr="preencoded.png"/>
          <p:cNvPicPr>
            <a:picLocks noChangeAspect="1"/>
          </p:cNvPicPr>
          <p:nvPr/>
        </p:nvPicPr>
        <p:blipFill>
          <a:blip r:embed="rId7"/>
          <a:stretch>
            <a:fillRect/>
          </a:stretch>
        </p:blipFill>
        <p:spPr>
          <a:xfrm>
            <a:off x="457200" y="5743575"/>
            <a:ext cx="152400" cy="152400"/>
          </a:xfrm>
          <a:prstGeom prst="rect">
            <a:avLst/>
          </a:prstGeom>
        </p:spPr>
      </p:pic>
      <p:sp>
        <p:nvSpPr>
          <p:cNvPr id="27" name="Text 0"/>
          <p:cNvSpPr/>
          <p:nvPr/>
        </p:nvSpPr>
        <p:spPr>
          <a:xfrm>
            <a:off x="457200" y="457200"/>
            <a:ext cx="11277600" cy="381000"/>
          </a:xfrm>
          <a:prstGeom prst="rect">
            <a:avLst/>
          </a:prstGeom>
          <a:noFill/>
          <a:ln/>
        </p:spPr>
        <p:txBody>
          <a:bodyPr vert="horz" wrap="square" lIns="0" tIns="0" rIns="0" bIns="0" rtlCol="0" anchor="t"/>
          <a:lstStyle/>
          <a:p>
            <a:pPr marL="0" indent="0">
              <a:lnSpc>
                <a:spcPts val="3000"/>
              </a:lnSpc>
              <a:buNone/>
            </a:pPr>
            <a:r>
              <a:rPr lang="en-US" sz="3600" b="1" dirty="0">
                <a:solidFill>
                  <a:srgbClr val="FFFFFF"/>
                </a:solidFill>
                <a:latin typeface="ui-sans-serif"/>
                <a:ea typeface="Roboto" pitchFamily="34" charset="-122"/>
                <a:cs typeface="Roboto" pitchFamily="34" charset="-120"/>
              </a:rPr>
              <a:t>TOP </a:t>
            </a:r>
            <a:r>
              <a:rPr lang="en-US" sz="3600" b="1" dirty="0" err="1" smtClean="0">
                <a:solidFill>
                  <a:srgbClr val="FFFFFF"/>
                </a:solidFill>
                <a:latin typeface="ui-sans-serif"/>
                <a:ea typeface="Roboto" pitchFamily="34" charset="-122"/>
                <a:cs typeface="Roboto" pitchFamily="34" charset="-120"/>
              </a:rPr>
              <a:t>Continentes</a:t>
            </a:r>
            <a:r>
              <a:rPr lang="en-US" sz="3600" b="1" dirty="0" smtClean="0">
                <a:solidFill>
                  <a:srgbClr val="FFFFFF"/>
                </a:solidFill>
                <a:latin typeface="ui-sans-serif"/>
                <a:ea typeface="Roboto" pitchFamily="34" charset="-122"/>
                <a:cs typeface="Roboto" pitchFamily="34" charset="-120"/>
              </a:rPr>
              <a:t> </a:t>
            </a:r>
            <a:r>
              <a:rPr lang="en-US" sz="3600" b="1" dirty="0">
                <a:solidFill>
                  <a:srgbClr val="FFFFFF"/>
                </a:solidFill>
                <a:latin typeface="ui-sans-serif"/>
                <a:ea typeface="Roboto" pitchFamily="34" charset="-122"/>
                <a:cs typeface="Roboto" pitchFamily="34" charset="-120"/>
              </a:rPr>
              <a:t>Importadores</a:t>
            </a:r>
            <a:endParaRPr lang="en-US" sz="3600" dirty="0">
              <a:latin typeface="ui-sans-serif"/>
            </a:endParaRPr>
          </a:p>
        </p:txBody>
      </p:sp>
      <p:sp>
        <p:nvSpPr>
          <p:cNvPr id="28" name="Text 1"/>
          <p:cNvSpPr/>
          <p:nvPr/>
        </p:nvSpPr>
        <p:spPr>
          <a:xfrm>
            <a:off x="457200" y="1171575"/>
            <a:ext cx="1353312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ui-sans-serif"/>
                <a:ea typeface="Roboto" pitchFamily="34" charset="-122"/>
                <a:cs typeface="Roboto" pitchFamily="34" charset="-120"/>
              </a:rPr>
              <a:t>Identificación de mercados más dinámicos y países con mayor demanda de productos colombianos mediante análisis predictivo.</a:t>
            </a:r>
            <a:endParaRPr lang="en-US" sz="1200" dirty="0">
              <a:latin typeface="ui-sans-serif"/>
            </a:endParaRPr>
          </a:p>
        </p:txBody>
      </p:sp>
      <p:sp>
        <p:nvSpPr>
          <p:cNvPr id="29" name="Text 2"/>
          <p:cNvSpPr/>
          <p:nvPr/>
        </p:nvSpPr>
        <p:spPr>
          <a:xfrm>
            <a:off x="676275" y="4791075"/>
            <a:ext cx="5334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93C5FD"/>
                </a:solidFill>
                <a:latin typeface="ui-sans-serif"/>
                <a:ea typeface="Roboto" pitchFamily="34" charset="-122"/>
                <a:cs typeface="Roboto" pitchFamily="34" charset="-120"/>
              </a:rPr>
              <a:t>Insights Clave</a:t>
            </a:r>
            <a:endParaRPr lang="en-US" sz="1500" dirty="0">
              <a:latin typeface="ui-sans-serif"/>
            </a:endParaRPr>
          </a:p>
        </p:txBody>
      </p:sp>
      <p:sp>
        <p:nvSpPr>
          <p:cNvPr id="30" name="Text 3"/>
          <p:cNvSpPr/>
          <p:nvPr/>
        </p:nvSpPr>
        <p:spPr>
          <a:xfrm>
            <a:off x="685800" y="5172075"/>
            <a:ext cx="5105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ui-sans-serif"/>
                <a:ea typeface="Roboto" pitchFamily="34" charset="-122"/>
                <a:cs typeface="Roboto" pitchFamily="34" charset="-120"/>
              </a:rPr>
              <a:t>Los mercados con mayor potencial predictivo mostraron una demanda dinámica de productos colombianos.</a:t>
            </a:r>
            <a:endParaRPr lang="en-US" sz="1200" dirty="0">
              <a:latin typeface="ui-sans-serif"/>
            </a:endParaRPr>
          </a:p>
        </p:txBody>
      </p:sp>
      <p:sp>
        <p:nvSpPr>
          <p:cNvPr id="31" name="Text 4"/>
          <p:cNvSpPr/>
          <p:nvPr/>
        </p:nvSpPr>
        <p:spPr>
          <a:xfrm>
            <a:off x="685800" y="5705475"/>
            <a:ext cx="5105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ui-sans-serif"/>
                <a:ea typeface="Roboto" pitchFamily="34" charset="-122"/>
                <a:cs typeface="Roboto" pitchFamily="34" charset="-120"/>
              </a:rPr>
              <a:t>La diversificación geográfica de los mercados objetivo reduce riesgos y optimiza oportunidades de exportación.</a:t>
            </a:r>
            <a:endParaRPr lang="en-US" sz="1200" dirty="0">
              <a:latin typeface="ui-sans-serif"/>
            </a:endParaRPr>
          </a:p>
        </p:txBody>
      </p:sp>
      <p:sp>
        <p:nvSpPr>
          <p:cNvPr id="42" name="Text 15"/>
          <p:cNvSpPr/>
          <p:nvPr/>
        </p:nvSpPr>
        <p:spPr>
          <a:xfrm>
            <a:off x="11400979" y="6229350"/>
            <a:ext cx="400586" cy="1524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12/18</a:t>
            </a:r>
            <a:endParaRPr lang="en-US" sz="1050" dirty="0"/>
          </a:p>
        </p:txBody>
      </p:sp>
      <p:pic>
        <p:nvPicPr>
          <p:cNvPr id="44" name="Image 1" descr="preencoded.png"/>
          <p:cNvPicPr>
            <a:picLocks noChangeAspect="1"/>
          </p:cNvPicPr>
          <p:nvPr/>
        </p:nvPicPr>
        <p:blipFill>
          <a:blip r:embed="rId8"/>
          <a:stretch>
            <a:fillRect/>
          </a:stretch>
        </p:blipFill>
        <p:spPr>
          <a:xfrm>
            <a:off x="528637" y="958850"/>
            <a:ext cx="1219200" cy="38100"/>
          </a:xfrm>
          <a:prstGeom prst="rect">
            <a:avLst/>
          </a:prstGeom>
        </p:spPr>
      </p:pic>
    </p:spTree>
    <p:extLst>
      <p:ext uri="{BB962C8B-B14F-4D97-AF65-F5344CB8AC3E}">
        <p14:creationId xmlns:p14="http://schemas.microsoft.com/office/powerpoint/2010/main" val="1497842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1066800"/>
            <a:ext cx="1219200" cy="38100"/>
          </a:xfrm>
          <a:prstGeom prst="rect">
            <a:avLst/>
          </a:prstGeom>
        </p:spPr>
      </p:pic>
      <p:pic>
        <p:nvPicPr>
          <p:cNvPr id="4" name="Image 2" descr="preencoded.png"/>
          <p:cNvPicPr>
            <a:picLocks noChangeAspect="1"/>
          </p:cNvPicPr>
          <p:nvPr/>
        </p:nvPicPr>
        <p:blipFill>
          <a:blip r:embed="rId5"/>
          <a:stretch>
            <a:fillRect/>
          </a:stretch>
        </p:blipFill>
        <p:spPr>
          <a:xfrm>
            <a:off x="609600" y="2181225"/>
            <a:ext cx="10972800" cy="3952875"/>
          </a:xfrm>
          <a:prstGeom prst="rect">
            <a:avLst/>
          </a:prstGeom>
        </p:spPr>
      </p:pic>
      <p:pic>
        <p:nvPicPr>
          <p:cNvPr id="5" name="Image 3" descr="preencoded.png"/>
          <p:cNvPicPr>
            <a:picLocks noChangeAspect="1"/>
          </p:cNvPicPr>
          <p:nvPr/>
        </p:nvPicPr>
        <p:blipFill>
          <a:blip r:embed="rId6"/>
          <a:stretch>
            <a:fillRect/>
          </a:stretch>
        </p:blipFill>
        <p:spPr>
          <a:xfrm>
            <a:off x="762000" y="2333625"/>
            <a:ext cx="257175" cy="304800"/>
          </a:xfrm>
          <a:prstGeom prst="rect">
            <a:avLst/>
          </a:prstGeom>
        </p:spPr>
      </p:pic>
      <p:pic>
        <p:nvPicPr>
          <p:cNvPr id="6" name="Image 4" descr="preencoded.png"/>
          <p:cNvPicPr>
            <a:picLocks noChangeAspect="1"/>
          </p:cNvPicPr>
          <p:nvPr/>
        </p:nvPicPr>
        <p:blipFill>
          <a:blip r:embed="rId7"/>
          <a:stretch>
            <a:fillRect/>
          </a:stretch>
        </p:blipFill>
        <p:spPr>
          <a:xfrm>
            <a:off x="9047708" y="2352675"/>
            <a:ext cx="1165027" cy="266700"/>
          </a:xfrm>
          <a:prstGeom prst="rect">
            <a:avLst/>
          </a:prstGeom>
        </p:spPr>
      </p:pic>
      <p:pic>
        <p:nvPicPr>
          <p:cNvPr id="7" name="Image 5" descr="preencoded.png"/>
          <p:cNvPicPr>
            <a:picLocks noChangeAspect="1"/>
          </p:cNvPicPr>
          <p:nvPr/>
        </p:nvPicPr>
        <p:blipFill>
          <a:blip r:embed="rId8"/>
          <a:stretch>
            <a:fillRect/>
          </a:stretch>
        </p:blipFill>
        <p:spPr>
          <a:xfrm>
            <a:off x="9162008" y="2419350"/>
            <a:ext cx="133350" cy="133350"/>
          </a:xfrm>
          <a:prstGeom prst="rect">
            <a:avLst/>
          </a:prstGeom>
        </p:spPr>
      </p:pic>
      <p:pic>
        <p:nvPicPr>
          <p:cNvPr id="8" name="Image 6" descr="preencoded.png"/>
          <p:cNvPicPr>
            <a:picLocks noChangeAspect="1"/>
          </p:cNvPicPr>
          <p:nvPr/>
        </p:nvPicPr>
        <p:blipFill>
          <a:blip r:embed="rId9"/>
          <a:stretch>
            <a:fillRect/>
          </a:stretch>
        </p:blipFill>
        <p:spPr>
          <a:xfrm>
            <a:off x="10365135" y="2352675"/>
            <a:ext cx="1064865" cy="266700"/>
          </a:xfrm>
          <a:prstGeom prst="rect">
            <a:avLst/>
          </a:prstGeom>
        </p:spPr>
      </p:pic>
      <p:pic>
        <p:nvPicPr>
          <p:cNvPr id="9" name="Image 7" descr="preencoded.png"/>
          <p:cNvPicPr>
            <a:picLocks noChangeAspect="1"/>
          </p:cNvPicPr>
          <p:nvPr/>
        </p:nvPicPr>
        <p:blipFill>
          <a:blip r:embed="rId10"/>
          <a:stretch>
            <a:fillRect/>
          </a:stretch>
        </p:blipFill>
        <p:spPr>
          <a:xfrm>
            <a:off x="10479435" y="2419350"/>
            <a:ext cx="133350" cy="133350"/>
          </a:xfrm>
          <a:prstGeom prst="rect">
            <a:avLst/>
          </a:prstGeom>
        </p:spPr>
      </p:pic>
      <p:pic>
        <p:nvPicPr>
          <p:cNvPr id="10" name="Image 8" descr="preencoded.png"/>
          <p:cNvPicPr>
            <a:picLocks noChangeAspect="1"/>
          </p:cNvPicPr>
          <p:nvPr/>
        </p:nvPicPr>
        <p:blipFill>
          <a:blip r:embed="rId11"/>
          <a:stretch>
            <a:fillRect/>
          </a:stretch>
        </p:blipFill>
        <p:spPr>
          <a:xfrm>
            <a:off x="762000" y="2790825"/>
            <a:ext cx="3454301" cy="2809875"/>
          </a:xfrm>
          <a:prstGeom prst="rect">
            <a:avLst/>
          </a:prstGeom>
        </p:spPr>
      </p:pic>
      <p:pic>
        <p:nvPicPr>
          <p:cNvPr id="11" name="Image 9" descr="preencoded.png"/>
          <p:cNvPicPr>
            <a:picLocks noChangeAspect="1"/>
          </p:cNvPicPr>
          <p:nvPr/>
        </p:nvPicPr>
        <p:blipFill>
          <a:blip r:embed="rId12"/>
          <a:stretch>
            <a:fillRect/>
          </a:stretch>
        </p:blipFill>
        <p:spPr>
          <a:xfrm>
            <a:off x="3911501" y="2981325"/>
            <a:ext cx="152400" cy="152400"/>
          </a:xfrm>
          <a:prstGeom prst="rect">
            <a:avLst/>
          </a:prstGeom>
        </p:spPr>
      </p:pic>
      <p:pic>
        <p:nvPicPr>
          <p:cNvPr id="12" name="Image 10" descr="preencoded.png"/>
          <p:cNvPicPr>
            <a:picLocks noChangeAspect="1"/>
          </p:cNvPicPr>
          <p:nvPr/>
        </p:nvPicPr>
        <p:blipFill>
          <a:blip r:embed="rId13"/>
          <a:stretch>
            <a:fillRect/>
          </a:stretch>
        </p:blipFill>
        <p:spPr>
          <a:xfrm>
            <a:off x="914400" y="3286125"/>
            <a:ext cx="3124200" cy="1219200"/>
          </a:xfrm>
          <a:prstGeom prst="rect">
            <a:avLst/>
          </a:prstGeom>
        </p:spPr>
      </p:pic>
      <p:pic>
        <p:nvPicPr>
          <p:cNvPr id="13" name="Image 11" descr="preencoded.png"/>
          <p:cNvPicPr>
            <a:picLocks noChangeAspect="1"/>
          </p:cNvPicPr>
          <p:nvPr/>
        </p:nvPicPr>
        <p:blipFill>
          <a:blip r:embed="rId14"/>
          <a:stretch>
            <a:fillRect/>
          </a:stretch>
        </p:blipFill>
        <p:spPr>
          <a:xfrm>
            <a:off x="4368701" y="2790825"/>
            <a:ext cx="3454450" cy="2809875"/>
          </a:xfrm>
          <a:prstGeom prst="rect">
            <a:avLst/>
          </a:prstGeom>
        </p:spPr>
      </p:pic>
      <p:pic>
        <p:nvPicPr>
          <p:cNvPr id="14" name="Image 12" descr="preencoded.png"/>
          <p:cNvPicPr>
            <a:picLocks noChangeAspect="1"/>
          </p:cNvPicPr>
          <p:nvPr/>
        </p:nvPicPr>
        <p:blipFill>
          <a:blip r:embed="rId15"/>
          <a:stretch>
            <a:fillRect/>
          </a:stretch>
        </p:blipFill>
        <p:spPr>
          <a:xfrm>
            <a:off x="7518350" y="2981325"/>
            <a:ext cx="152400" cy="152400"/>
          </a:xfrm>
          <a:prstGeom prst="rect">
            <a:avLst/>
          </a:prstGeom>
        </p:spPr>
      </p:pic>
      <p:pic>
        <p:nvPicPr>
          <p:cNvPr id="15" name="Image 13" descr="preencoded.png"/>
          <p:cNvPicPr>
            <a:picLocks noChangeAspect="1"/>
          </p:cNvPicPr>
          <p:nvPr/>
        </p:nvPicPr>
        <p:blipFill>
          <a:blip r:embed="rId16"/>
          <a:stretch>
            <a:fillRect/>
          </a:stretch>
        </p:blipFill>
        <p:spPr>
          <a:xfrm>
            <a:off x="4521101" y="3533775"/>
            <a:ext cx="114300" cy="114300"/>
          </a:xfrm>
          <a:prstGeom prst="rect">
            <a:avLst/>
          </a:prstGeom>
        </p:spPr>
      </p:pic>
      <p:pic>
        <p:nvPicPr>
          <p:cNvPr id="16" name="Image 14" descr="preencoded.png"/>
          <p:cNvPicPr>
            <a:picLocks noChangeAspect="1"/>
          </p:cNvPicPr>
          <p:nvPr/>
        </p:nvPicPr>
        <p:blipFill>
          <a:blip r:embed="rId17"/>
          <a:stretch>
            <a:fillRect/>
          </a:stretch>
        </p:blipFill>
        <p:spPr>
          <a:xfrm>
            <a:off x="4521101" y="3800475"/>
            <a:ext cx="114300" cy="114300"/>
          </a:xfrm>
          <a:prstGeom prst="rect">
            <a:avLst/>
          </a:prstGeom>
        </p:spPr>
      </p:pic>
      <p:pic>
        <p:nvPicPr>
          <p:cNvPr id="17" name="Image 15" descr="preencoded.png"/>
          <p:cNvPicPr>
            <a:picLocks noChangeAspect="1"/>
          </p:cNvPicPr>
          <p:nvPr/>
        </p:nvPicPr>
        <p:blipFill>
          <a:blip r:embed="rId18"/>
          <a:stretch>
            <a:fillRect/>
          </a:stretch>
        </p:blipFill>
        <p:spPr>
          <a:xfrm>
            <a:off x="4521101" y="4067175"/>
            <a:ext cx="114300" cy="114300"/>
          </a:xfrm>
          <a:prstGeom prst="rect">
            <a:avLst/>
          </a:prstGeom>
        </p:spPr>
      </p:pic>
      <p:pic>
        <p:nvPicPr>
          <p:cNvPr id="18" name="Image 16" descr="preencoded.png"/>
          <p:cNvPicPr>
            <a:picLocks noChangeAspect="1"/>
          </p:cNvPicPr>
          <p:nvPr/>
        </p:nvPicPr>
        <p:blipFill>
          <a:blip r:embed="rId19"/>
          <a:stretch>
            <a:fillRect/>
          </a:stretch>
        </p:blipFill>
        <p:spPr>
          <a:xfrm>
            <a:off x="7975550" y="2790825"/>
            <a:ext cx="3454301" cy="2809875"/>
          </a:xfrm>
          <a:prstGeom prst="rect">
            <a:avLst/>
          </a:prstGeom>
        </p:spPr>
      </p:pic>
      <p:pic>
        <p:nvPicPr>
          <p:cNvPr id="19" name="Image 17" descr="preencoded.png"/>
          <p:cNvPicPr>
            <a:picLocks noChangeAspect="1"/>
          </p:cNvPicPr>
          <p:nvPr/>
        </p:nvPicPr>
        <p:blipFill>
          <a:blip r:embed="rId20"/>
          <a:stretch>
            <a:fillRect/>
          </a:stretch>
        </p:blipFill>
        <p:spPr>
          <a:xfrm>
            <a:off x="11163151" y="2981325"/>
            <a:ext cx="114300" cy="152400"/>
          </a:xfrm>
          <a:prstGeom prst="rect">
            <a:avLst/>
          </a:prstGeom>
        </p:spPr>
      </p:pic>
      <p:pic>
        <p:nvPicPr>
          <p:cNvPr id="20" name="Image 18" descr="preencoded.png"/>
          <p:cNvPicPr>
            <a:picLocks noChangeAspect="1"/>
          </p:cNvPicPr>
          <p:nvPr/>
        </p:nvPicPr>
        <p:blipFill>
          <a:blip r:embed="rId21"/>
          <a:stretch>
            <a:fillRect/>
          </a:stretch>
        </p:blipFill>
        <p:spPr>
          <a:xfrm>
            <a:off x="8127950" y="3324225"/>
            <a:ext cx="133350" cy="133350"/>
          </a:xfrm>
          <a:prstGeom prst="rect">
            <a:avLst/>
          </a:prstGeom>
        </p:spPr>
      </p:pic>
      <p:pic>
        <p:nvPicPr>
          <p:cNvPr id="21" name="Image 19" descr="preencoded.png"/>
          <p:cNvPicPr>
            <a:picLocks noChangeAspect="1"/>
          </p:cNvPicPr>
          <p:nvPr/>
        </p:nvPicPr>
        <p:blipFill>
          <a:blip r:embed="rId21"/>
          <a:stretch>
            <a:fillRect/>
          </a:stretch>
        </p:blipFill>
        <p:spPr>
          <a:xfrm>
            <a:off x="8127950" y="3781425"/>
            <a:ext cx="133350" cy="133350"/>
          </a:xfrm>
          <a:prstGeom prst="rect">
            <a:avLst/>
          </a:prstGeom>
        </p:spPr>
      </p:pic>
      <p:pic>
        <p:nvPicPr>
          <p:cNvPr id="22" name="Image 20" descr="preencoded.png"/>
          <p:cNvPicPr>
            <a:picLocks noChangeAspect="1"/>
          </p:cNvPicPr>
          <p:nvPr/>
        </p:nvPicPr>
        <p:blipFill>
          <a:blip r:embed="rId21"/>
          <a:stretch>
            <a:fillRect/>
          </a:stretch>
        </p:blipFill>
        <p:spPr>
          <a:xfrm>
            <a:off x="8127950" y="4238625"/>
            <a:ext cx="133350" cy="133350"/>
          </a:xfrm>
          <a:prstGeom prst="rect">
            <a:avLst/>
          </a:prstGeom>
        </p:spPr>
      </p:pic>
      <p:pic>
        <p:nvPicPr>
          <p:cNvPr id="23" name="Image 21" descr="preencoded.png"/>
          <p:cNvPicPr>
            <a:picLocks noChangeAspect="1"/>
          </p:cNvPicPr>
          <p:nvPr/>
        </p:nvPicPr>
        <p:blipFill>
          <a:blip r:embed="rId22"/>
          <a:stretch>
            <a:fillRect/>
          </a:stretch>
        </p:blipFill>
        <p:spPr>
          <a:xfrm>
            <a:off x="762000" y="5810250"/>
            <a:ext cx="114300" cy="114300"/>
          </a:xfrm>
          <a:prstGeom prst="rect">
            <a:avLst/>
          </a:prstGeom>
        </p:spPr>
      </p:pic>
      <p:pic>
        <p:nvPicPr>
          <p:cNvPr id="24" name="Image 22" descr="preencoded.png"/>
          <p:cNvPicPr>
            <a:picLocks noChangeAspect="1"/>
          </p:cNvPicPr>
          <p:nvPr/>
        </p:nvPicPr>
        <p:blipFill>
          <a:blip r:embed="rId23"/>
          <a:stretch>
            <a:fillRect/>
          </a:stretch>
        </p:blipFill>
        <p:spPr>
          <a:xfrm>
            <a:off x="5284589" y="5791200"/>
            <a:ext cx="171450" cy="152400"/>
          </a:xfrm>
          <a:prstGeom prst="rect">
            <a:avLst/>
          </a:prstGeom>
        </p:spPr>
      </p:pic>
      <p:pic>
        <p:nvPicPr>
          <p:cNvPr id="25" name="Image 23" descr="preencoded.png"/>
          <p:cNvPicPr>
            <a:picLocks noChangeAspect="1"/>
          </p:cNvPicPr>
          <p:nvPr/>
        </p:nvPicPr>
        <p:blipFill>
          <a:blip r:embed="rId24"/>
          <a:stretch>
            <a:fillRect/>
          </a:stretch>
        </p:blipFill>
        <p:spPr>
          <a:xfrm>
            <a:off x="7214295" y="5791200"/>
            <a:ext cx="152400" cy="152400"/>
          </a:xfrm>
          <a:prstGeom prst="rect">
            <a:avLst/>
          </a:prstGeom>
        </p:spPr>
      </p:pic>
      <p:pic>
        <p:nvPicPr>
          <p:cNvPr id="26" name="Image 24" descr="preencoded.png"/>
          <p:cNvPicPr>
            <a:picLocks noChangeAspect="1"/>
          </p:cNvPicPr>
          <p:nvPr/>
        </p:nvPicPr>
        <p:blipFill>
          <a:blip r:embed="rId25"/>
          <a:stretch>
            <a:fillRect/>
          </a:stretch>
        </p:blipFill>
        <p:spPr>
          <a:xfrm>
            <a:off x="9549854" y="5791200"/>
            <a:ext cx="171450" cy="152400"/>
          </a:xfrm>
          <a:prstGeom prst="rect">
            <a:avLst/>
          </a:prstGeom>
        </p:spPr>
      </p:pic>
      <p:sp>
        <p:nvSpPr>
          <p:cNvPr id="27" name="Text 0"/>
          <p:cNvSpPr/>
          <p:nvPr/>
        </p:nvSpPr>
        <p:spPr>
          <a:xfrm>
            <a:off x="609600" y="457200"/>
            <a:ext cx="13167360" cy="457200"/>
          </a:xfrm>
          <a:prstGeom prst="rect">
            <a:avLst/>
          </a:prstGeom>
          <a:noFill/>
          <a:ln/>
        </p:spPr>
        <p:txBody>
          <a:bodyPr vert="horz" wrap="square" lIns="0" tIns="0" rIns="0" bIns="0" rtlCol="0" anchor="t"/>
          <a:lstStyle/>
          <a:p>
            <a:pPr marL="0" indent="0">
              <a:lnSpc>
                <a:spcPts val="3600"/>
              </a:lnSpc>
              <a:buNone/>
            </a:pPr>
            <a:r>
              <a:rPr lang="en-US" sz="3600" b="1" dirty="0">
                <a:solidFill>
                  <a:srgbClr val="FFFFFF"/>
                </a:solidFill>
                <a:latin typeface="ui-sans-serif" pitchFamily="34" charset="0"/>
                <a:ea typeface="ui-sans-serif" pitchFamily="34" charset="-122"/>
                <a:cs typeface="ui-sans-serif" pitchFamily="34" charset="-120"/>
              </a:rPr>
              <a:t>Dashboard ExportAI Pro - Demostración</a:t>
            </a:r>
            <a:endParaRPr lang="en-US" sz="3600" dirty="0"/>
          </a:p>
        </p:txBody>
      </p:sp>
      <p:sp>
        <p:nvSpPr>
          <p:cNvPr id="28" name="Text 1"/>
          <p:cNvSpPr/>
          <p:nvPr/>
        </p:nvSpPr>
        <p:spPr>
          <a:xfrm>
            <a:off x="609600" y="1333500"/>
            <a:ext cx="10972800" cy="619125"/>
          </a:xfrm>
          <a:prstGeom prst="rect">
            <a:avLst/>
          </a:prstGeom>
          <a:noFill/>
          <a:ln/>
        </p:spPr>
        <p:txBody>
          <a:bodyPr vert="horz" wrap="square" lIns="0" tIns="0" rIns="0" bIns="0" rtlCol="0" anchor="t"/>
          <a:lstStyle/>
          <a:p>
            <a:pPr marL="0" indent="0">
              <a:lnSpc>
                <a:spcPts val="2438"/>
              </a:lnSpc>
              <a:buNone/>
            </a:pPr>
            <a:r>
              <a:rPr lang="en-US" sz="1500" dirty="0">
                <a:solidFill>
                  <a:srgbClr val="F3F4F6"/>
                </a:solidFill>
                <a:latin typeface="ui-sans-serif" pitchFamily="34" charset="0"/>
                <a:ea typeface="ui-sans-serif" pitchFamily="34" charset="-122"/>
                <a:cs typeface="ui-sans-serif" pitchFamily="34" charset="-120"/>
              </a:rPr>
              <a:t>Plataforma interactiva que transforma datos complejos en insights accionables para decisiones estratégicas de exportación.</a:t>
            </a:r>
            <a:endParaRPr lang="en-US" sz="1500" dirty="0"/>
          </a:p>
        </p:txBody>
      </p:sp>
      <p:sp>
        <p:nvSpPr>
          <p:cNvPr id="29" name="Text 2"/>
          <p:cNvSpPr/>
          <p:nvPr/>
        </p:nvSpPr>
        <p:spPr>
          <a:xfrm>
            <a:off x="1133475" y="2352675"/>
            <a:ext cx="2134731"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Panel de Control</a:t>
            </a:r>
            <a:endParaRPr lang="en-US" sz="1500" dirty="0"/>
          </a:p>
        </p:txBody>
      </p:sp>
      <p:sp>
        <p:nvSpPr>
          <p:cNvPr id="30" name="Text 3"/>
          <p:cNvSpPr/>
          <p:nvPr/>
        </p:nvSpPr>
        <p:spPr>
          <a:xfrm>
            <a:off x="9371558" y="2390775"/>
            <a:ext cx="872252" cy="190500"/>
          </a:xfrm>
          <a:prstGeom prst="rect">
            <a:avLst/>
          </a:prstGeom>
          <a:noFill/>
          <a:ln/>
        </p:spPr>
        <p:txBody>
          <a:bodyPr vert="horz" wrap="square" lIns="0" tIns="0" rIns="0" bIns="0" rtlCol="0" anchor="t"/>
          <a:lstStyle/>
          <a:p>
            <a:pPr marL="0" indent="0">
              <a:lnSpc>
                <a:spcPts val="1500"/>
              </a:lnSpc>
              <a:buNone/>
            </a:pPr>
            <a:r>
              <a:rPr lang="en-US" sz="1050" dirty="0" smtClean="0">
                <a:solidFill>
                  <a:srgbClr val="99F6E4"/>
                </a:solidFill>
                <a:latin typeface="ui-sans-serif" pitchFamily="34" charset="0"/>
                <a:ea typeface="ui-sans-serif" pitchFamily="34" charset="-122"/>
                <a:cs typeface="ui-sans-serif" pitchFamily="34" charset="-120"/>
              </a:rPr>
              <a:t>2025-2024</a:t>
            </a:r>
            <a:endParaRPr lang="en-US" sz="1050" dirty="0"/>
          </a:p>
        </p:txBody>
      </p:sp>
      <p:sp>
        <p:nvSpPr>
          <p:cNvPr id="31" name="Text 4"/>
          <p:cNvSpPr/>
          <p:nvPr/>
        </p:nvSpPr>
        <p:spPr>
          <a:xfrm>
            <a:off x="10688985" y="2390775"/>
            <a:ext cx="752058" cy="190500"/>
          </a:xfrm>
          <a:prstGeom prst="rect">
            <a:avLst/>
          </a:prstGeom>
          <a:noFill/>
          <a:ln/>
        </p:spPr>
        <p:txBody>
          <a:bodyPr vert="horz" wrap="square" lIns="0" tIns="0" rIns="0" bIns="0" rtlCol="0" anchor="t"/>
          <a:lstStyle/>
          <a:p>
            <a:pPr marL="0" indent="0">
              <a:lnSpc>
                <a:spcPts val="1500"/>
              </a:lnSpc>
              <a:buNone/>
            </a:pPr>
            <a:r>
              <a:rPr lang="en-US" sz="1050" dirty="0">
                <a:solidFill>
                  <a:srgbClr val="99F6E4"/>
                </a:solidFill>
                <a:latin typeface="ui-sans-serif" pitchFamily="34" charset="0"/>
                <a:ea typeface="ui-sans-serif" pitchFamily="34" charset="-122"/>
                <a:cs typeface="ui-sans-serif" pitchFamily="34" charset="-120"/>
              </a:rPr>
              <a:t>Colombia</a:t>
            </a:r>
            <a:endParaRPr lang="en-US" sz="1050" dirty="0"/>
          </a:p>
        </p:txBody>
      </p:sp>
      <p:sp>
        <p:nvSpPr>
          <p:cNvPr id="32" name="Text 5"/>
          <p:cNvSpPr/>
          <p:nvPr/>
        </p:nvSpPr>
        <p:spPr>
          <a:xfrm>
            <a:off x="914400" y="2943225"/>
            <a:ext cx="3318272"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Principales Países Importadores</a:t>
            </a:r>
            <a:endParaRPr lang="en-US" sz="1200" dirty="0"/>
          </a:p>
        </p:txBody>
      </p:sp>
      <p:sp>
        <p:nvSpPr>
          <p:cNvPr id="33" name="Text 6"/>
          <p:cNvSpPr/>
          <p:nvPr/>
        </p:nvSpPr>
        <p:spPr>
          <a:xfrm>
            <a:off x="914400" y="4581525"/>
            <a:ext cx="3779401" cy="152400"/>
          </a:xfrm>
          <a:prstGeom prst="rect">
            <a:avLst/>
          </a:prstGeom>
          <a:noFill/>
          <a:ln/>
        </p:spPr>
        <p:txBody>
          <a:bodyPr vert="horz" wrap="square" lIns="0" tIns="0" rIns="0" bIns="0" rtlCol="0" anchor="t"/>
          <a:lstStyle/>
          <a:p>
            <a:pPr marL="0" indent="0">
              <a:lnSpc>
                <a:spcPts val="1200"/>
              </a:lnSpc>
              <a:buNone/>
            </a:pPr>
            <a:r>
              <a:rPr lang="en-US" sz="900" dirty="0">
                <a:solidFill>
                  <a:srgbClr val="D1D5DB"/>
                </a:solidFill>
                <a:latin typeface="ui-sans-serif" pitchFamily="34" charset="0"/>
                <a:ea typeface="ui-sans-serif" pitchFamily="34" charset="-122"/>
                <a:cs typeface="ui-sans-serif" pitchFamily="34" charset="-120"/>
              </a:rPr>
              <a:t>Fuente: Datos históricos de </a:t>
            </a:r>
            <a:r>
              <a:rPr lang="en-US" sz="900" dirty="0" err="1">
                <a:solidFill>
                  <a:srgbClr val="D1D5DB"/>
                </a:solidFill>
                <a:latin typeface="ui-sans-serif" pitchFamily="34" charset="0"/>
                <a:ea typeface="ui-sans-serif" pitchFamily="34" charset="-122"/>
                <a:cs typeface="ui-sans-serif" pitchFamily="34" charset="-120"/>
              </a:rPr>
              <a:t>exportaciones</a:t>
            </a:r>
            <a:r>
              <a:rPr lang="en-US" sz="900" dirty="0">
                <a:solidFill>
                  <a:srgbClr val="D1D5DB"/>
                </a:solidFill>
                <a:latin typeface="ui-sans-serif" pitchFamily="34" charset="0"/>
                <a:ea typeface="ui-sans-serif" pitchFamily="34" charset="-122"/>
                <a:cs typeface="ui-sans-serif" pitchFamily="34" charset="-120"/>
              </a:rPr>
              <a:t> </a:t>
            </a:r>
            <a:endParaRPr lang="en-US" sz="900" dirty="0" smtClean="0">
              <a:solidFill>
                <a:srgbClr val="D1D5DB"/>
              </a:solidFill>
              <a:latin typeface="ui-sans-serif" pitchFamily="34" charset="0"/>
              <a:ea typeface="ui-sans-serif" pitchFamily="34" charset="-122"/>
              <a:cs typeface="ui-sans-serif" pitchFamily="34" charset="-120"/>
            </a:endParaRPr>
          </a:p>
          <a:p>
            <a:pPr marL="0" indent="0">
              <a:lnSpc>
                <a:spcPts val="1200"/>
              </a:lnSpc>
              <a:buNone/>
            </a:pPr>
            <a:r>
              <a:rPr lang="en-US" sz="900" dirty="0" smtClean="0">
                <a:solidFill>
                  <a:srgbClr val="D1D5DB"/>
                </a:solidFill>
                <a:latin typeface="ui-sans-serif" pitchFamily="34" charset="0"/>
                <a:ea typeface="ui-sans-serif" pitchFamily="34" charset="-122"/>
                <a:cs typeface="ui-sans-serif" pitchFamily="34" charset="-120"/>
              </a:rPr>
              <a:t>2024 – primer semester 2025</a:t>
            </a:r>
            <a:endParaRPr lang="en-US" sz="900" dirty="0"/>
          </a:p>
        </p:txBody>
      </p:sp>
      <p:sp>
        <p:nvSpPr>
          <p:cNvPr id="34" name="Text 7"/>
          <p:cNvSpPr/>
          <p:nvPr/>
        </p:nvSpPr>
        <p:spPr>
          <a:xfrm>
            <a:off x="4521101" y="2943225"/>
            <a:ext cx="2225457"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Potencial de Mercado</a:t>
            </a:r>
            <a:endParaRPr lang="en-US" sz="1200" dirty="0"/>
          </a:p>
        </p:txBody>
      </p:sp>
      <p:sp>
        <p:nvSpPr>
          <p:cNvPr id="35" name="Text 8"/>
          <p:cNvSpPr/>
          <p:nvPr/>
        </p:nvSpPr>
        <p:spPr>
          <a:xfrm>
            <a:off x="4711601" y="3495675"/>
            <a:ext cx="1838087"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Estados Unidos: 25.5%</a:t>
            </a:r>
            <a:endParaRPr lang="en-US" sz="1050" dirty="0"/>
          </a:p>
        </p:txBody>
      </p:sp>
      <p:sp>
        <p:nvSpPr>
          <p:cNvPr id="36" name="Text 9"/>
          <p:cNvSpPr/>
          <p:nvPr/>
        </p:nvSpPr>
        <p:spPr>
          <a:xfrm>
            <a:off x="4711601" y="3762375"/>
            <a:ext cx="1070312"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China: 21.6%</a:t>
            </a:r>
            <a:endParaRPr lang="en-US" sz="1050" dirty="0"/>
          </a:p>
        </p:txBody>
      </p:sp>
      <p:sp>
        <p:nvSpPr>
          <p:cNvPr id="37" name="Text 10"/>
          <p:cNvSpPr/>
          <p:nvPr/>
        </p:nvSpPr>
        <p:spPr>
          <a:xfrm>
            <a:off x="4711601" y="4029075"/>
            <a:ext cx="1787188"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Unión Europea: 15.8%</a:t>
            </a:r>
            <a:endParaRPr lang="en-US" sz="1050" dirty="0"/>
          </a:p>
        </p:txBody>
      </p:sp>
      <p:sp>
        <p:nvSpPr>
          <p:cNvPr id="38" name="Text 11"/>
          <p:cNvSpPr/>
          <p:nvPr/>
        </p:nvSpPr>
        <p:spPr>
          <a:xfrm>
            <a:off x="8127950" y="2943225"/>
            <a:ext cx="3202007"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Recomendaciones Estratégicas</a:t>
            </a:r>
            <a:endParaRPr lang="en-US" sz="1200" dirty="0"/>
          </a:p>
        </p:txBody>
      </p:sp>
      <p:sp>
        <p:nvSpPr>
          <p:cNvPr id="39" name="Text 12"/>
          <p:cNvSpPr/>
          <p:nvPr/>
        </p:nvSpPr>
        <p:spPr>
          <a:xfrm>
            <a:off x="8337500" y="3286125"/>
            <a:ext cx="2939951"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E5E7EB"/>
                </a:solidFill>
                <a:latin typeface="ui-sans-serif" pitchFamily="34" charset="0"/>
                <a:ea typeface="ui-sans-serif" pitchFamily="34" charset="-122"/>
                <a:cs typeface="ui-sans-serif" pitchFamily="34" charset="-120"/>
              </a:rPr>
              <a:t>Enfocar estrategias en mercados con mayor dinamismo</a:t>
            </a:r>
            <a:endParaRPr lang="en-US" sz="1050" dirty="0"/>
          </a:p>
        </p:txBody>
      </p:sp>
      <p:sp>
        <p:nvSpPr>
          <p:cNvPr id="40" name="Text 13"/>
          <p:cNvSpPr/>
          <p:nvPr/>
        </p:nvSpPr>
        <p:spPr>
          <a:xfrm>
            <a:off x="8337500" y="3743325"/>
            <a:ext cx="2939951"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E5E7EB"/>
                </a:solidFill>
                <a:latin typeface="ui-sans-serif" pitchFamily="34" charset="0"/>
                <a:ea typeface="ui-sans-serif" pitchFamily="34" charset="-122"/>
                <a:cs typeface="ui-sans-serif" pitchFamily="34" charset="-120"/>
              </a:rPr>
              <a:t>Priorizar clientes con patrones de compra recurrentes</a:t>
            </a:r>
            <a:endParaRPr lang="en-US" sz="1050" dirty="0"/>
          </a:p>
        </p:txBody>
      </p:sp>
      <p:sp>
        <p:nvSpPr>
          <p:cNvPr id="41" name="Text 14"/>
          <p:cNvSpPr/>
          <p:nvPr/>
        </p:nvSpPr>
        <p:spPr>
          <a:xfrm>
            <a:off x="8337500" y="4200525"/>
            <a:ext cx="2939951"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E5E7EB"/>
                </a:solidFill>
                <a:latin typeface="ui-sans-serif" pitchFamily="34" charset="0"/>
                <a:ea typeface="ui-sans-serif" pitchFamily="34" charset="-122"/>
                <a:cs typeface="ui-sans-serif" pitchFamily="34" charset="-120"/>
              </a:rPr>
              <a:t>Adaptar productos a las preferencias demográficas locales</a:t>
            </a:r>
            <a:endParaRPr lang="en-US" sz="1050" dirty="0"/>
          </a:p>
        </p:txBody>
      </p:sp>
      <p:sp>
        <p:nvSpPr>
          <p:cNvPr id="42" name="Text 15"/>
          <p:cNvSpPr/>
          <p:nvPr/>
        </p:nvSpPr>
        <p:spPr>
          <a:xfrm>
            <a:off x="952500" y="5753100"/>
            <a:ext cx="3106281"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Conectado a datos en tiempo real</a:t>
            </a:r>
            <a:endParaRPr lang="en-US" sz="1200" dirty="0"/>
          </a:p>
        </p:txBody>
      </p:sp>
      <p:sp>
        <p:nvSpPr>
          <p:cNvPr id="43" name="Text 16"/>
          <p:cNvSpPr/>
          <p:nvPr/>
        </p:nvSpPr>
        <p:spPr>
          <a:xfrm>
            <a:off x="5532239" y="5772150"/>
            <a:ext cx="1744147"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Visualización Intuitiva</a:t>
            </a:r>
            <a:endParaRPr lang="en-US" sz="1050" dirty="0"/>
          </a:p>
        </p:txBody>
      </p:sp>
      <p:sp>
        <p:nvSpPr>
          <p:cNvPr id="44" name="Text 17"/>
          <p:cNvSpPr/>
          <p:nvPr/>
        </p:nvSpPr>
        <p:spPr>
          <a:xfrm>
            <a:off x="7442895" y="5772150"/>
            <a:ext cx="2254032"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Predicciones Basadas en ML</a:t>
            </a:r>
            <a:endParaRPr lang="en-US" sz="1050" dirty="0"/>
          </a:p>
        </p:txBody>
      </p:sp>
      <p:sp>
        <p:nvSpPr>
          <p:cNvPr id="45" name="Text 18"/>
          <p:cNvSpPr/>
          <p:nvPr/>
        </p:nvSpPr>
        <p:spPr>
          <a:xfrm>
            <a:off x="9797504" y="5772150"/>
            <a:ext cx="1958995"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Exportación de Informes</a:t>
            </a:r>
            <a:endParaRPr lang="en-US" sz="1050" dirty="0"/>
          </a:p>
        </p:txBody>
      </p:sp>
      <p:sp>
        <p:nvSpPr>
          <p:cNvPr id="47" name="Text 20"/>
          <p:cNvSpPr/>
          <p:nvPr/>
        </p:nvSpPr>
        <p:spPr>
          <a:xfrm>
            <a:off x="11282809" y="6515100"/>
            <a:ext cx="359509"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9/10</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1066800"/>
            <a:ext cx="1219200" cy="38100"/>
          </a:xfrm>
          <a:prstGeom prst="rect">
            <a:avLst/>
          </a:prstGeom>
        </p:spPr>
      </p:pic>
      <p:pic>
        <p:nvPicPr>
          <p:cNvPr id="4" name="Image 2" descr="preencoded.png"/>
          <p:cNvPicPr>
            <a:picLocks noChangeAspect="1"/>
          </p:cNvPicPr>
          <p:nvPr/>
        </p:nvPicPr>
        <p:blipFill>
          <a:blip r:embed="rId5"/>
          <a:stretch>
            <a:fillRect/>
          </a:stretch>
        </p:blipFill>
        <p:spPr>
          <a:xfrm>
            <a:off x="609600" y="2181225"/>
            <a:ext cx="10972800" cy="3952875"/>
          </a:xfrm>
          <a:prstGeom prst="rect">
            <a:avLst/>
          </a:prstGeom>
        </p:spPr>
      </p:pic>
      <p:pic>
        <p:nvPicPr>
          <p:cNvPr id="5" name="Image 3" descr="preencoded.png"/>
          <p:cNvPicPr>
            <a:picLocks noChangeAspect="1"/>
          </p:cNvPicPr>
          <p:nvPr/>
        </p:nvPicPr>
        <p:blipFill>
          <a:blip r:embed="rId6"/>
          <a:stretch>
            <a:fillRect/>
          </a:stretch>
        </p:blipFill>
        <p:spPr>
          <a:xfrm>
            <a:off x="762000" y="2333625"/>
            <a:ext cx="257175" cy="304800"/>
          </a:xfrm>
          <a:prstGeom prst="rect">
            <a:avLst/>
          </a:prstGeom>
        </p:spPr>
      </p:pic>
      <p:pic>
        <p:nvPicPr>
          <p:cNvPr id="6" name="Image 4" descr="preencoded.png"/>
          <p:cNvPicPr>
            <a:picLocks noChangeAspect="1"/>
          </p:cNvPicPr>
          <p:nvPr/>
        </p:nvPicPr>
        <p:blipFill>
          <a:blip r:embed="rId7"/>
          <a:stretch>
            <a:fillRect/>
          </a:stretch>
        </p:blipFill>
        <p:spPr>
          <a:xfrm>
            <a:off x="9047708" y="2352675"/>
            <a:ext cx="1165027" cy="266700"/>
          </a:xfrm>
          <a:prstGeom prst="rect">
            <a:avLst/>
          </a:prstGeom>
        </p:spPr>
      </p:pic>
      <p:pic>
        <p:nvPicPr>
          <p:cNvPr id="7" name="Image 5" descr="preencoded.png"/>
          <p:cNvPicPr>
            <a:picLocks noChangeAspect="1"/>
          </p:cNvPicPr>
          <p:nvPr/>
        </p:nvPicPr>
        <p:blipFill>
          <a:blip r:embed="rId8"/>
          <a:stretch>
            <a:fillRect/>
          </a:stretch>
        </p:blipFill>
        <p:spPr>
          <a:xfrm>
            <a:off x="9162008" y="2419350"/>
            <a:ext cx="133350" cy="133350"/>
          </a:xfrm>
          <a:prstGeom prst="rect">
            <a:avLst/>
          </a:prstGeom>
        </p:spPr>
      </p:pic>
      <p:pic>
        <p:nvPicPr>
          <p:cNvPr id="8" name="Image 6" descr="preencoded.png"/>
          <p:cNvPicPr>
            <a:picLocks noChangeAspect="1"/>
          </p:cNvPicPr>
          <p:nvPr/>
        </p:nvPicPr>
        <p:blipFill>
          <a:blip r:embed="rId9"/>
          <a:stretch>
            <a:fillRect/>
          </a:stretch>
        </p:blipFill>
        <p:spPr>
          <a:xfrm>
            <a:off x="10365135" y="2352675"/>
            <a:ext cx="1064865" cy="266700"/>
          </a:xfrm>
          <a:prstGeom prst="rect">
            <a:avLst/>
          </a:prstGeom>
        </p:spPr>
      </p:pic>
      <p:pic>
        <p:nvPicPr>
          <p:cNvPr id="9" name="Image 7" descr="preencoded.png"/>
          <p:cNvPicPr>
            <a:picLocks noChangeAspect="1"/>
          </p:cNvPicPr>
          <p:nvPr/>
        </p:nvPicPr>
        <p:blipFill>
          <a:blip r:embed="rId10"/>
          <a:stretch>
            <a:fillRect/>
          </a:stretch>
        </p:blipFill>
        <p:spPr>
          <a:xfrm>
            <a:off x="10479435" y="2419350"/>
            <a:ext cx="133350" cy="133350"/>
          </a:xfrm>
          <a:prstGeom prst="rect">
            <a:avLst/>
          </a:prstGeom>
        </p:spPr>
      </p:pic>
      <p:pic>
        <p:nvPicPr>
          <p:cNvPr id="10" name="Image 8" descr="preencoded.png"/>
          <p:cNvPicPr>
            <a:picLocks noChangeAspect="1"/>
          </p:cNvPicPr>
          <p:nvPr/>
        </p:nvPicPr>
        <p:blipFill>
          <a:blip r:embed="rId11"/>
          <a:stretch>
            <a:fillRect/>
          </a:stretch>
        </p:blipFill>
        <p:spPr>
          <a:xfrm>
            <a:off x="762000" y="2790825"/>
            <a:ext cx="3454301" cy="2809875"/>
          </a:xfrm>
          <a:prstGeom prst="rect">
            <a:avLst/>
          </a:prstGeom>
        </p:spPr>
      </p:pic>
      <p:pic>
        <p:nvPicPr>
          <p:cNvPr id="11" name="Image 9" descr="preencoded.png"/>
          <p:cNvPicPr>
            <a:picLocks noChangeAspect="1"/>
          </p:cNvPicPr>
          <p:nvPr/>
        </p:nvPicPr>
        <p:blipFill>
          <a:blip r:embed="rId12"/>
          <a:stretch>
            <a:fillRect/>
          </a:stretch>
        </p:blipFill>
        <p:spPr>
          <a:xfrm>
            <a:off x="3911501" y="2981325"/>
            <a:ext cx="152400" cy="152400"/>
          </a:xfrm>
          <a:prstGeom prst="rect">
            <a:avLst/>
          </a:prstGeom>
        </p:spPr>
      </p:pic>
      <p:pic>
        <p:nvPicPr>
          <p:cNvPr id="12" name="Image 10" descr="preencoded.png"/>
          <p:cNvPicPr>
            <a:picLocks noChangeAspect="1"/>
          </p:cNvPicPr>
          <p:nvPr/>
        </p:nvPicPr>
        <p:blipFill>
          <a:blip r:embed="rId13"/>
          <a:stretch>
            <a:fillRect/>
          </a:stretch>
        </p:blipFill>
        <p:spPr>
          <a:xfrm>
            <a:off x="914400" y="3286125"/>
            <a:ext cx="3124200" cy="1219200"/>
          </a:xfrm>
          <a:prstGeom prst="rect">
            <a:avLst/>
          </a:prstGeom>
        </p:spPr>
      </p:pic>
      <p:pic>
        <p:nvPicPr>
          <p:cNvPr id="13" name="Image 11" descr="preencoded.png"/>
          <p:cNvPicPr>
            <a:picLocks noChangeAspect="1"/>
          </p:cNvPicPr>
          <p:nvPr/>
        </p:nvPicPr>
        <p:blipFill>
          <a:blip r:embed="rId14"/>
          <a:stretch>
            <a:fillRect/>
          </a:stretch>
        </p:blipFill>
        <p:spPr>
          <a:xfrm>
            <a:off x="4368701" y="2790825"/>
            <a:ext cx="3454450" cy="2809875"/>
          </a:xfrm>
          <a:prstGeom prst="rect">
            <a:avLst/>
          </a:prstGeom>
        </p:spPr>
      </p:pic>
      <p:pic>
        <p:nvPicPr>
          <p:cNvPr id="14" name="Image 12" descr="preencoded.png"/>
          <p:cNvPicPr>
            <a:picLocks noChangeAspect="1"/>
          </p:cNvPicPr>
          <p:nvPr/>
        </p:nvPicPr>
        <p:blipFill>
          <a:blip r:embed="rId15"/>
          <a:stretch>
            <a:fillRect/>
          </a:stretch>
        </p:blipFill>
        <p:spPr>
          <a:xfrm>
            <a:off x="7518350" y="2981325"/>
            <a:ext cx="152400" cy="152400"/>
          </a:xfrm>
          <a:prstGeom prst="rect">
            <a:avLst/>
          </a:prstGeom>
        </p:spPr>
      </p:pic>
      <p:pic>
        <p:nvPicPr>
          <p:cNvPr id="15" name="Image 13" descr="preencoded.png"/>
          <p:cNvPicPr>
            <a:picLocks noChangeAspect="1"/>
          </p:cNvPicPr>
          <p:nvPr/>
        </p:nvPicPr>
        <p:blipFill>
          <a:blip r:embed="rId16"/>
          <a:stretch>
            <a:fillRect/>
          </a:stretch>
        </p:blipFill>
        <p:spPr>
          <a:xfrm>
            <a:off x="4521101" y="3533775"/>
            <a:ext cx="114300" cy="114300"/>
          </a:xfrm>
          <a:prstGeom prst="rect">
            <a:avLst/>
          </a:prstGeom>
        </p:spPr>
      </p:pic>
      <p:pic>
        <p:nvPicPr>
          <p:cNvPr id="16" name="Image 14" descr="preencoded.png"/>
          <p:cNvPicPr>
            <a:picLocks noChangeAspect="1"/>
          </p:cNvPicPr>
          <p:nvPr/>
        </p:nvPicPr>
        <p:blipFill>
          <a:blip r:embed="rId17"/>
          <a:stretch>
            <a:fillRect/>
          </a:stretch>
        </p:blipFill>
        <p:spPr>
          <a:xfrm>
            <a:off x="4521101" y="3800475"/>
            <a:ext cx="114300" cy="114300"/>
          </a:xfrm>
          <a:prstGeom prst="rect">
            <a:avLst/>
          </a:prstGeom>
        </p:spPr>
      </p:pic>
      <p:pic>
        <p:nvPicPr>
          <p:cNvPr id="17" name="Image 15" descr="preencoded.png"/>
          <p:cNvPicPr>
            <a:picLocks noChangeAspect="1"/>
          </p:cNvPicPr>
          <p:nvPr/>
        </p:nvPicPr>
        <p:blipFill>
          <a:blip r:embed="rId18"/>
          <a:stretch>
            <a:fillRect/>
          </a:stretch>
        </p:blipFill>
        <p:spPr>
          <a:xfrm>
            <a:off x="4521101" y="4067175"/>
            <a:ext cx="114300" cy="114300"/>
          </a:xfrm>
          <a:prstGeom prst="rect">
            <a:avLst/>
          </a:prstGeom>
        </p:spPr>
      </p:pic>
      <p:pic>
        <p:nvPicPr>
          <p:cNvPr id="18" name="Image 16" descr="preencoded.png"/>
          <p:cNvPicPr>
            <a:picLocks noChangeAspect="1"/>
          </p:cNvPicPr>
          <p:nvPr/>
        </p:nvPicPr>
        <p:blipFill>
          <a:blip r:embed="rId19"/>
          <a:stretch>
            <a:fillRect/>
          </a:stretch>
        </p:blipFill>
        <p:spPr>
          <a:xfrm>
            <a:off x="7975550" y="2790825"/>
            <a:ext cx="3454301" cy="2809875"/>
          </a:xfrm>
          <a:prstGeom prst="rect">
            <a:avLst/>
          </a:prstGeom>
        </p:spPr>
      </p:pic>
      <p:pic>
        <p:nvPicPr>
          <p:cNvPr id="19" name="Image 17" descr="preencoded.png"/>
          <p:cNvPicPr>
            <a:picLocks noChangeAspect="1"/>
          </p:cNvPicPr>
          <p:nvPr/>
        </p:nvPicPr>
        <p:blipFill>
          <a:blip r:embed="rId20"/>
          <a:stretch>
            <a:fillRect/>
          </a:stretch>
        </p:blipFill>
        <p:spPr>
          <a:xfrm>
            <a:off x="11163151" y="2981325"/>
            <a:ext cx="114300" cy="152400"/>
          </a:xfrm>
          <a:prstGeom prst="rect">
            <a:avLst/>
          </a:prstGeom>
        </p:spPr>
      </p:pic>
      <p:pic>
        <p:nvPicPr>
          <p:cNvPr id="20" name="Image 18" descr="preencoded.png"/>
          <p:cNvPicPr>
            <a:picLocks noChangeAspect="1"/>
          </p:cNvPicPr>
          <p:nvPr/>
        </p:nvPicPr>
        <p:blipFill>
          <a:blip r:embed="rId21"/>
          <a:stretch>
            <a:fillRect/>
          </a:stretch>
        </p:blipFill>
        <p:spPr>
          <a:xfrm>
            <a:off x="8127950" y="3324225"/>
            <a:ext cx="133350" cy="133350"/>
          </a:xfrm>
          <a:prstGeom prst="rect">
            <a:avLst/>
          </a:prstGeom>
        </p:spPr>
      </p:pic>
      <p:pic>
        <p:nvPicPr>
          <p:cNvPr id="21" name="Image 19" descr="preencoded.png"/>
          <p:cNvPicPr>
            <a:picLocks noChangeAspect="1"/>
          </p:cNvPicPr>
          <p:nvPr/>
        </p:nvPicPr>
        <p:blipFill>
          <a:blip r:embed="rId21"/>
          <a:stretch>
            <a:fillRect/>
          </a:stretch>
        </p:blipFill>
        <p:spPr>
          <a:xfrm>
            <a:off x="8127950" y="3781425"/>
            <a:ext cx="133350" cy="133350"/>
          </a:xfrm>
          <a:prstGeom prst="rect">
            <a:avLst/>
          </a:prstGeom>
        </p:spPr>
      </p:pic>
      <p:pic>
        <p:nvPicPr>
          <p:cNvPr id="22" name="Image 20" descr="preencoded.png"/>
          <p:cNvPicPr>
            <a:picLocks noChangeAspect="1"/>
          </p:cNvPicPr>
          <p:nvPr/>
        </p:nvPicPr>
        <p:blipFill>
          <a:blip r:embed="rId21"/>
          <a:stretch>
            <a:fillRect/>
          </a:stretch>
        </p:blipFill>
        <p:spPr>
          <a:xfrm>
            <a:off x="8127950" y="4238625"/>
            <a:ext cx="133350" cy="133350"/>
          </a:xfrm>
          <a:prstGeom prst="rect">
            <a:avLst/>
          </a:prstGeom>
        </p:spPr>
      </p:pic>
      <p:pic>
        <p:nvPicPr>
          <p:cNvPr id="23" name="Image 21" descr="preencoded.png"/>
          <p:cNvPicPr>
            <a:picLocks noChangeAspect="1"/>
          </p:cNvPicPr>
          <p:nvPr/>
        </p:nvPicPr>
        <p:blipFill>
          <a:blip r:embed="rId22"/>
          <a:stretch>
            <a:fillRect/>
          </a:stretch>
        </p:blipFill>
        <p:spPr>
          <a:xfrm>
            <a:off x="762000" y="5810250"/>
            <a:ext cx="114300" cy="114300"/>
          </a:xfrm>
          <a:prstGeom prst="rect">
            <a:avLst/>
          </a:prstGeom>
        </p:spPr>
      </p:pic>
      <p:pic>
        <p:nvPicPr>
          <p:cNvPr id="24" name="Image 22" descr="preencoded.png"/>
          <p:cNvPicPr>
            <a:picLocks noChangeAspect="1"/>
          </p:cNvPicPr>
          <p:nvPr/>
        </p:nvPicPr>
        <p:blipFill>
          <a:blip r:embed="rId23"/>
          <a:stretch>
            <a:fillRect/>
          </a:stretch>
        </p:blipFill>
        <p:spPr>
          <a:xfrm>
            <a:off x="5284589" y="5791200"/>
            <a:ext cx="171450" cy="152400"/>
          </a:xfrm>
          <a:prstGeom prst="rect">
            <a:avLst/>
          </a:prstGeom>
        </p:spPr>
      </p:pic>
      <p:pic>
        <p:nvPicPr>
          <p:cNvPr id="25" name="Image 23" descr="preencoded.png"/>
          <p:cNvPicPr>
            <a:picLocks noChangeAspect="1"/>
          </p:cNvPicPr>
          <p:nvPr/>
        </p:nvPicPr>
        <p:blipFill>
          <a:blip r:embed="rId24"/>
          <a:stretch>
            <a:fillRect/>
          </a:stretch>
        </p:blipFill>
        <p:spPr>
          <a:xfrm>
            <a:off x="7214295" y="5791200"/>
            <a:ext cx="152400" cy="152400"/>
          </a:xfrm>
          <a:prstGeom prst="rect">
            <a:avLst/>
          </a:prstGeom>
        </p:spPr>
      </p:pic>
      <p:pic>
        <p:nvPicPr>
          <p:cNvPr id="26" name="Image 24" descr="preencoded.png"/>
          <p:cNvPicPr>
            <a:picLocks noChangeAspect="1"/>
          </p:cNvPicPr>
          <p:nvPr/>
        </p:nvPicPr>
        <p:blipFill>
          <a:blip r:embed="rId25"/>
          <a:stretch>
            <a:fillRect/>
          </a:stretch>
        </p:blipFill>
        <p:spPr>
          <a:xfrm>
            <a:off x="9549854" y="5791200"/>
            <a:ext cx="171450" cy="152400"/>
          </a:xfrm>
          <a:prstGeom prst="rect">
            <a:avLst/>
          </a:prstGeom>
        </p:spPr>
      </p:pic>
      <p:sp>
        <p:nvSpPr>
          <p:cNvPr id="27" name="Text 0"/>
          <p:cNvSpPr/>
          <p:nvPr/>
        </p:nvSpPr>
        <p:spPr>
          <a:xfrm>
            <a:off x="609600" y="457200"/>
            <a:ext cx="13167360" cy="457200"/>
          </a:xfrm>
          <a:prstGeom prst="rect">
            <a:avLst/>
          </a:prstGeom>
          <a:noFill/>
          <a:ln/>
        </p:spPr>
        <p:txBody>
          <a:bodyPr vert="horz" wrap="square" lIns="0" tIns="0" rIns="0" bIns="0" rtlCol="0" anchor="t"/>
          <a:lstStyle/>
          <a:p>
            <a:pPr marL="0" indent="0">
              <a:lnSpc>
                <a:spcPts val="3600"/>
              </a:lnSpc>
              <a:buNone/>
            </a:pPr>
            <a:r>
              <a:rPr lang="en-US" sz="3600" b="1" dirty="0">
                <a:solidFill>
                  <a:srgbClr val="FFFFFF"/>
                </a:solidFill>
                <a:latin typeface="ui-sans-serif" pitchFamily="34" charset="0"/>
                <a:ea typeface="ui-sans-serif" pitchFamily="34" charset="-122"/>
                <a:cs typeface="ui-sans-serif" pitchFamily="34" charset="-120"/>
              </a:rPr>
              <a:t>Dashboard ExportAI Pro - Demostración</a:t>
            </a:r>
            <a:endParaRPr lang="en-US" sz="3600" dirty="0"/>
          </a:p>
        </p:txBody>
      </p:sp>
      <p:sp>
        <p:nvSpPr>
          <p:cNvPr id="28" name="Text 1"/>
          <p:cNvSpPr/>
          <p:nvPr/>
        </p:nvSpPr>
        <p:spPr>
          <a:xfrm>
            <a:off x="609600" y="1333500"/>
            <a:ext cx="10972800" cy="619125"/>
          </a:xfrm>
          <a:prstGeom prst="rect">
            <a:avLst/>
          </a:prstGeom>
          <a:noFill/>
          <a:ln/>
        </p:spPr>
        <p:txBody>
          <a:bodyPr vert="horz" wrap="square" lIns="0" tIns="0" rIns="0" bIns="0" rtlCol="0" anchor="t"/>
          <a:lstStyle/>
          <a:p>
            <a:pPr marL="0" indent="0">
              <a:lnSpc>
                <a:spcPts val="2438"/>
              </a:lnSpc>
              <a:buNone/>
            </a:pPr>
            <a:r>
              <a:rPr lang="en-US" sz="1500" dirty="0">
                <a:solidFill>
                  <a:srgbClr val="F3F4F6"/>
                </a:solidFill>
                <a:latin typeface="ui-sans-serif" pitchFamily="34" charset="0"/>
                <a:ea typeface="ui-sans-serif" pitchFamily="34" charset="-122"/>
                <a:cs typeface="ui-sans-serif" pitchFamily="34" charset="-120"/>
              </a:rPr>
              <a:t>Plataforma interactiva que transforma datos complejos en insights accionables para decisiones estratégicas de exportación.</a:t>
            </a:r>
            <a:endParaRPr lang="en-US" sz="1500" dirty="0"/>
          </a:p>
        </p:txBody>
      </p:sp>
      <p:sp>
        <p:nvSpPr>
          <p:cNvPr id="29" name="Text 2"/>
          <p:cNvSpPr/>
          <p:nvPr/>
        </p:nvSpPr>
        <p:spPr>
          <a:xfrm>
            <a:off x="1133475" y="2352675"/>
            <a:ext cx="2134731"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Panel de Control</a:t>
            </a:r>
            <a:endParaRPr lang="en-US" sz="1500" dirty="0"/>
          </a:p>
        </p:txBody>
      </p:sp>
      <p:sp>
        <p:nvSpPr>
          <p:cNvPr id="30" name="Text 3"/>
          <p:cNvSpPr/>
          <p:nvPr/>
        </p:nvSpPr>
        <p:spPr>
          <a:xfrm>
            <a:off x="9371558" y="2390775"/>
            <a:ext cx="872252" cy="190500"/>
          </a:xfrm>
          <a:prstGeom prst="rect">
            <a:avLst/>
          </a:prstGeom>
          <a:noFill/>
          <a:ln/>
        </p:spPr>
        <p:txBody>
          <a:bodyPr vert="horz" wrap="square" lIns="0" tIns="0" rIns="0" bIns="0" rtlCol="0" anchor="t"/>
          <a:lstStyle/>
          <a:p>
            <a:pPr marL="0" indent="0">
              <a:lnSpc>
                <a:spcPts val="1500"/>
              </a:lnSpc>
              <a:buNone/>
            </a:pPr>
            <a:r>
              <a:rPr lang="en-US" sz="1050" dirty="0" smtClean="0">
                <a:solidFill>
                  <a:srgbClr val="99F6E4"/>
                </a:solidFill>
                <a:latin typeface="ui-sans-serif" pitchFamily="34" charset="0"/>
                <a:ea typeface="ui-sans-serif" pitchFamily="34" charset="-122"/>
                <a:cs typeface="ui-sans-serif" pitchFamily="34" charset="-120"/>
              </a:rPr>
              <a:t>2025-2024</a:t>
            </a:r>
            <a:endParaRPr lang="en-US" sz="1050" dirty="0"/>
          </a:p>
        </p:txBody>
      </p:sp>
      <p:sp>
        <p:nvSpPr>
          <p:cNvPr id="31" name="Text 4"/>
          <p:cNvSpPr/>
          <p:nvPr/>
        </p:nvSpPr>
        <p:spPr>
          <a:xfrm>
            <a:off x="10688985" y="2390775"/>
            <a:ext cx="752058" cy="190500"/>
          </a:xfrm>
          <a:prstGeom prst="rect">
            <a:avLst/>
          </a:prstGeom>
          <a:noFill/>
          <a:ln/>
        </p:spPr>
        <p:txBody>
          <a:bodyPr vert="horz" wrap="square" lIns="0" tIns="0" rIns="0" bIns="0" rtlCol="0" anchor="t"/>
          <a:lstStyle/>
          <a:p>
            <a:pPr marL="0" indent="0">
              <a:lnSpc>
                <a:spcPts val="1500"/>
              </a:lnSpc>
              <a:buNone/>
            </a:pPr>
            <a:r>
              <a:rPr lang="en-US" sz="1050" dirty="0">
                <a:solidFill>
                  <a:srgbClr val="99F6E4"/>
                </a:solidFill>
                <a:latin typeface="ui-sans-serif" pitchFamily="34" charset="0"/>
                <a:ea typeface="ui-sans-serif" pitchFamily="34" charset="-122"/>
                <a:cs typeface="ui-sans-serif" pitchFamily="34" charset="-120"/>
              </a:rPr>
              <a:t>Colombia</a:t>
            </a:r>
            <a:endParaRPr lang="en-US" sz="1050" dirty="0"/>
          </a:p>
        </p:txBody>
      </p:sp>
      <p:sp>
        <p:nvSpPr>
          <p:cNvPr id="32" name="Text 5"/>
          <p:cNvSpPr/>
          <p:nvPr/>
        </p:nvSpPr>
        <p:spPr>
          <a:xfrm>
            <a:off x="914400" y="2943225"/>
            <a:ext cx="3318272"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Principales Países Importadores</a:t>
            </a:r>
            <a:endParaRPr lang="en-US" sz="1200" dirty="0"/>
          </a:p>
        </p:txBody>
      </p:sp>
      <p:sp>
        <p:nvSpPr>
          <p:cNvPr id="33" name="Text 6"/>
          <p:cNvSpPr/>
          <p:nvPr/>
        </p:nvSpPr>
        <p:spPr>
          <a:xfrm>
            <a:off x="914400" y="4581525"/>
            <a:ext cx="3779401" cy="152400"/>
          </a:xfrm>
          <a:prstGeom prst="rect">
            <a:avLst/>
          </a:prstGeom>
          <a:noFill/>
          <a:ln/>
        </p:spPr>
        <p:txBody>
          <a:bodyPr vert="horz" wrap="square" lIns="0" tIns="0" rIns="0" bIns="0" rtlCol="0" anchor="t"/>
          <a:lstStyle/>
          <a:p>
            <a:pPr marL="0" indent="0">
              <a:lnSpc>
                <a:spcPts val="1200"/>
              </a:lnSpc>
              <a:buNone/>
            </a:pPr>
            <a:r>
              <a:rPr lang="en-US" sz="900" dirty="0">
                <a:solidFill>
                  <a:srgbClr val="D1D5DB"/>
                </a:solidFill>
                <a:latin typeface="ui-sans-serif" pitchFamily="34" charset="0"/>
                <a:ea typeface="ui-sans-serif" pitchFamily="34" charset="-122"/>
                <a:cs typeface="ui-sans-serif" pitchFamily="34" charset="-120"/>
              </a:rPr>
              <a:t>Fuente: Datos históricos de </a:t>
            </a:r>
            <a:r>
              <a:rPr lang="en-US" sz="900" dirty="0" err="1">
                <a:solidFill>
                  <a:srgbClr val="D1D5DB"/>
                </a:solidFill>
                <a:latin typeface="ui-sans-serif" pitchFamily="34" charset="0"/>
                <a:ea typeface="ui-sans-serif" pitchFamily="34" charset="-122"/>
                <a:cs typeface="ui-sans-serif" pitchFamily="34" charset="-120"/>
              </a:rPr>
              <a:t>exportaciones</a:t>
            </a:r>
            <a:r>
              <a:rPr lang="en-US" sz="900" dirty="0">
                <a:solidFill>
                  <a:srgbClr val="D1D5DB"/>
                </a:solidFill>
                <a:latin typeface="ui-sans-serif" pitchFamily="34" charset="0"/>
                <a:ea typeface="ui-sans-serif" pitchFamily="34" charset="-122"/>
                <a:cs typeface="ui-sans-serif" pitchFamily="34" charset="-120"/>
              </a:rPr>
              <a:t> </a:t>
            </a:r>
            <a:endParaRPr lang="en-US" sz="900" dirty="0" smtClean="0">
              <a:solidFill>
                <a:srgbClr val="D1D5DB"/>
              </a:solidFill>
              <a:latin typeface="ui-sans-serif" pitchFamily="34" charset="0"/>
              <a:ea typeface="ui-sans-serif" pitchFamily="34" charset="-122"/>
              <a:cs typeface="ui-sans-serif" pitchFamily="34" charset="-120"/>
            </a:endParaRPr>
          </a:p>
          <a:p>
            <a:pPr marL="0" indent="0">
              <a:lnSpc>
                <a:spcPts val="1200"/>
              </a:lnSpc>
              <a:buNone/>
            </a:pPr>
            <a:r>
              <a:rPr lang="en-US" sz="900" dirty="0" smtClean="0">
                <a:solidFill>
                  <a:srgbClr val="D1D5DB"/>
                </a:solidFill>
                <a:latin typeface="ui-sans-serif" pitchFamily="34" charset="0"/>
                <a:ea typeface="ui-sans-serif" pitchFamily="34" charset="-122"/>
                <a:cs typeface="ui-sans-serif" pitchFamily="34" charset="-120"/>
              </a:rPr>
              <a:t>2024 – primer semester 2025</a:t>
            </a:r>
            <a:endParaRPr lang="en-US" sz="900" dirty="0"/>
          </a:p>
        </p:txBody>
      </p:sp>
      <p:sp>
        <p:nvSpPr>
          <p:cNvPr id="34" name="Text 7"/>
          <p:cNvSpPr/>
          <p:nvPr/>
        </p:nvSpPr>
        <p:spPr>
          <a:xfrm>
            <a:off x="4521101" y="2943225"/>
            <a:ext cx="2225457"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Potencial de Mercado</a:t>
            </a:r>
            <a:endParaRPr lang="en-US" sz="1200" dirty="0"/>
          </a:p>
        </p:txBody>
      </p:sp>
      <p:sp>
        <p:nvSpPr>
          <p:cNvPr id="35" name="Text 8"/>
          <p:cNvSpPr/>
          <p:nvPr/>
        </p:nvSpPr>
        <p:spPr>
          <a:xfrm>
            <a:off x="4711601" y="3495675"/>
            <a:ext cx="1838087"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Estados Unidos: 25.5%</a:t>
            </a:r>
            <a:endParaRPr lang="en-US" sz="1050" dirty="0"/>
          </a:p>
        </p:txBody>
      </p:sp>
      <p:sp>
        <p:nvSpPr>
          <p:cNvPr id="36" name="Text 9"/>
          <p:cNvSpPr/>
          <p:nvPr/>
        </p:nvSpPr>
        <p:spPr>
          <a:xfrm>
            <a:off x="4711601" y="3762375"/>
            <a:ext cx="1070312"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China: 21.6%</a:t>
            </a:r>
            <a:endParaRPr lang="en-US" sz="1050" dirty="0"/>
          </a:p>
        </p:txBody>
      </p:sp>
      <p:sp>
        <p:nvSpPr>
          <p:cNvPr id="37" name="Text 10"/>
          <p:cNvSpPr/>
          <p:nvPr/>
        </p:nvSpPr>
        <p:spPr>
          <a:xfrm>
            <a:off x="4711601" y="4029075"/>
            <a:ext cx="1787188"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Unión Europea: 15.8%</a:t>
            </a:r>
            <a:endParaRPr lang="en-US" sz="1050" dirty="0"/>
          </a:p>
        </p:txBody>
      </p:sp>
      <p:sp>
        <p:nvSpPr>
          <p:cNvPr id="38" name="Text 11"/>
          <p:cNvSpPr/>
          <p:nvPr/>
        </p:nvSpPr>
        <p:spPr>
          <a:xfrm>
            <a:off x="8127950" y="2943225"/>
            <a:ext cx="3202007"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Recomendaciones Estratégicas</a:t>
            </a:r>
            <a:endParaRPr lang="en-US" sz="1200" dirty="0"/>
          </a:p>
        </p:txBody>
      </p:sp>
      <p:sp>
        <p:nvSpPr>
          <p:cNvPr id="39" name="Text 12"/>
          <p:cNvSpPr/>
          <p:nvPr/>
        </p:nvSpPr>
        <p:spPr>
          <a:xfrm>
            <a:off x="8337500" y="3286125"/>
            <a:ext cx="2939951"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E5E7EB"/>
                </a:solidFill>
                <a:latin typeface="ui-sans-serif" pitchFamily="34" charset="0"/>
                <a:ea typeface="ui-sans-serif" pitchFamily="34" charset="-122"/>
                <a:cs typeface="ui-sans-serif" pitchFamily="34" charset="-120"/>
              </a:rPr>
              <a:t>Enfocar estrategias en mercados con mayor dinamismo</a:t>
            </a:r>
            <a:endParaRPr lang="en-US" sz="1050" dirty="0"/>
          </a:p>
        </p:txBody>
      </p:sp>
      <p:sp>
        <p:nvSpPr>
          <p:cNvPr id="40" name="Text 13"/>
          <p:cNvSpPr/>
          <p:nvPr/>
        </p:nvSpPr>
        <p:spPr>
          <a:xfrm>
            <a:off x="8337500" y="3743325"/>
            <a:ext cx="2939951"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E5E7EB"/>
                </a:solidFill>
                <a:latin typeface="ui-sans-serif" pitchFamily="34" charset="0"/>
                <a:ea typeface="ui-sans-serif" pitchFamily="34" charset="-122"/>
                <a:cs typeface="ui-sans-serif" pitchFamily="34" charset="-120"/>
              </a:rPr>
              <a:t>Priorizar clientes con patrones de compra recurrentes</a:t>
            </a:r>
            <a:endParaRPr lang="en-US" sz="1050" dirty="0"/>
          </a:p>
        </p:txBody>
      </p:sp>
      <p:sp>
        <p:nvSpPr>
          <p:cNvPr id="41" name="Text 14"/>
          <p:cNvSpPr/>
          <p:nvPr/>
        </p:nvSpPr>
        <p:spPr>
          <a:xfrm>
            <a:off x="8337500" y="4200525"/>
            <a:ext cx="2939951" cy="381000"/>
          </a:xfrm>
          <a:prstGeom prst="rect">
            <a:avLst/>
          </a:prstGeom>
          <a:noFill/>
          <a:ln/>
        </p:spPr>
        <p:txBody>
          <a:bodyPr vert="horz" wrap="square" lIns="0" tIns="0" rIns="0" bIns="0" rtlCol="0" anchor="t"/>
          <a:lstStyle/>
          <a:p>
            <a:pPr marL="0" indent="0" algn="l">
              <a:lnSpc>
                <a:spcPts val="1500"/>
              </a:lnSpc>
              <a:buNone/>
            </a:pPr>
            <a:r>
              <a:rPr lang="en-US" sz="1050" dirty="0">
                <a:solidFill>
                  <a:srgbClr val="E5E7EB"/>
                </a:solidFill>
                <a:latin typeface="ui-sans-serif" pitchFamily="34" charset="0"/>
                <a:ea typeface="ui-sans-serif" pitchFamily="34" charset="-122"/>
                <a:cs typeface="ui-sans-serif" pitchFamily="34" charset="-120"/>
              </a:rPr>
              <a:t>Adaptar productos a las preferencias demográficas locales</a:t>
            </a:r>
            <a:endParaRPr lang="en-US" sz="1050" dirty="0"/>
          </a:p>
        </p:txBody>
      </p:sp>
      <p:sp>
        <p:nvSpPr>
          <p:cNvPr id="42" name="Text 15"/>
          <p:cNvSpPr/>
          <p:nvPr/>
        </p:nvSpPr>
        <p:spPr>
          <a:xfrm>
            <a:off x="952500" y="5753100"/>
            <a:ext cx="3106281"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Conectado a datos en tiempo real</a:t>
            </a:r>
            <a:endParaRPr lang="en-US" sz="1200" dirty="0"/>
          </a:p>
        </p:txBody>
      </p:sp>
      <p:sp>
        <p:nvSpPr>
          <p:cNvPr id="43" name="Text 16"/>
          <p:cNvSpPr/>
          <p:nvPr/>
        </p:nvSpPr>
        <p:spPr>
          <a:xfrm>
            <a:off x="5532239" y="5772150"/>
            <a:ext cx="1744147"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Visualización Intuitiva</a:t>
            </a:r>
            <a:endParaRPr lang="en-US" sz="1050" dirty="0"/>
          </a:p>
        </p:txBody>
      </p:sp>
      <p:sp>
        <p:nvSpPr>
          <p:cNvPr id="44" name="Text 17"/>
          <p:cNvSpPr/>
          <p:nvPr/>
        </p:nvSpPr>
        <p:spPr>
          <a:xfrm>
            <a:off x="7442895" y="5772150"/>
            <a:ext cx="2254032"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Predicciones Basadas en ML</a:t>
            </a:r>
            <a:endParaRPr lang="en-US" sz="1050" dirty="0"/>
          </a:p>
        </p:txBody>
      </p:sp>
      <p:sp>
        <p:nvSpPr>
          <p:cNvPr id="45" name="Text 18"/>
          <p:cNvSpPr/>
          <p:nvPr/>
        </p:nvSpPr>
        <p:spPr>
          <a:xfrm>
            <a:off x="9797504" y="5772150"/>
            <a:ext cx="1958995" cy="190500"/>
          </a:xfrm>
          <a:prstGeom prst="rect">
            <a:avLst/>
          </a:prstGeom>
          <a:noFill/>
          <a:ln/>
        </p:spPr>
        <p:txBody>
          <a:bodyPr vert="horz" wrap="square" lIns="0" tIns="0" rIns="0" bIns="0" rtlCol="0" anchor="t"/>
          <a:lstStyle/>
          <a:p>
            <a:pPr marL="0" indent="0">
              <a:lnSpc>
                <a:spcPts val="1500"/>
              </a:lnSpc>
              <a:buNone/>
            </a:pPr>
            <a:r>
              <a:rPr lang="en-US" sz="1050" dirty="0">
                <a:solidFill>
                  <a:srgbClr val="E5E7EB"/>
                </a:solidFill>
                <a:latin typeface="ui-sans-serif" pitchFamily="34" charset="0"/>
                <a:ea typeface="ui-sans-serif" pitchFamily="34" charset="-122"/>
                <a:cs typeface="ui-sans-serif" pitchFamily="34" charset="-120"/>
              </a:rPr>
              <a:t>Exportación de Informes</a:t>
            </a:r>
            <a:endParaRPr lang="en-US" sz="1050" dirty="0"/>
          </a:p>
        </p:txBody>
      </p:sp>
      <p:sp>
        <p:nvSpPr>
          <p:cNvPr id="47" name="Text 20"/>
          <p:cNvSpPr/>
          <p:nvPr/>
        </p:nvSpPr>
        <p:spPr>
          <a:xfrm>
            <a:off x="11282809" y="6515100"/>
            <a:ext cx="359509"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9/10</a:t>
            </a:r>
            <a:endParaRPr lang="en-US" sz="1050" dirty="0"/>
          </a:p>
        </p:txBody>
      </p:sp>
    </p:spTree>
    <p:extLst>
      <p:ext uri="{BB962C8B-B14F-4D97-AF65-F5344CB8AC3E}">
        <p14:creationId xmlns:p14="http://schemas.microsoft.com/office/powerpoint/2010/main" val="5633044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1066800"/>
            <a:ext cx="1219200" cy="38100"/>
          </a:xfrm>
          <a:prstGeom prst="rect">
            <a:avLst/>
          </a:prstGeom>
        </p:spPr>
      </p:pic>
      <p:pic>
        <p:nvPicPr>
          <p:cNvPr id="4" name="Image 2" descr="preencoded.png"/>
          <p:cNvPicPr>
            <a:picLocks noChangeAspect="1"/>
          </p:cNvPicPr>
          <p:nvPr/>
        </p:nvPicPr>
        <p:blipFill>
          <a:blip r:embed="rId5"/>
          <a:stretch>
            <a:fillRect/>
          </a:stretch>
        </p:blipFill>
        <p:spPr>
          <a:xfrm>
            <a:off x="609600" y="2095500"/>
            <a:ext cx="3390900" cy="1371600"/>
          </a:xfrm>
          <a:prstGeom prst="rect">
            <a:avLst/>
          </a:prstGeom>
        </p:spPr>
      </p:pic>
      <p:pic>
        <p:nvPicPr>
          <p:cNvPr id="5" name="Image 3" descr="preencoded.png"/>
          <p:cNvPicPr>
            <a:picLocks noChangeAspect="1"/>
          </p:cNvPicPr>
          <p:nvPr/>
        </p:nvPicPr>
        <p:blipFill>
          <a:blip r:embed="rId6"/>
          <a:stretch>
            <a:fillRect/>
          </a:stretch>
        </p:blipFill>
        <p:spPr>
          <a:xfrm>
            <a:off x="800100" y="2286000"/>
            <a:ext cx="377577" cy="571500"/>
          </a:xfrm>
          <a:prstGeom prst="rect">
            <a:avLst/>
          </a:prstGeom>
        </p:spPr>
      </p:pic>
      <p:pic>
        <p:nvPicPr>
          <p:cNvPr id="6" name="Image 4" descr="preencoded.png"/>
          <p:cNvPicPr>
            <a:picLocks noChangeAspect="1"/>
          </p:cNvPicPr>
          <p:nvPr/>
        </p:nvPicPr>
        <p:blipFill>
          <a:blip r:embed="rId7"/>
          <a:stretch>
            <a:fillRect/>
          </a:stretch>
        </p:blipFill>
        <p:spPr>
          <a:xfrm>
            <a:off x="845939" y="2400300"/>
            <a:ext cx="285750" cy="342900"/>
          </a:xfrm>
          <a:prstGeom prst="rect">
            <a:avLst/>
          </a:prstGeom>
        </p:spPr>
      </p:pic>
      <p:pic>
        <p:nvPicPr>
          <p:cNvPr id="7" name="Image 5" descr="preencoded.png"/>
          <p:cNvPicPr>
            <a:picLocks noChangeAspect="1"/>
          </p:cNvPicPr>
          <p:nvPr/>
        </p:nvPicPr>
        <p:blipFill>
          <a:blip r:embed="rId5"/>
          <a:stretch>
            <a:fillRect/>
          </a:stretch>
        </p:blipFill>
        <p:spPr>
          <a:xfrm>
            <a:off x="4229100" y="2095500"/>
            <a:ext cx="3390900" cy="1371600"/>
          </a:xfrm>
          <a:prstGeom prst="rect">
            <a:avLst/>
          </a:prstGeom>
        </p:spPr>
      </p:pic>
      <p:pic>
        <p:nvPicPr>
          <p:cNvPr id="8" name="Image 6" descr="preencoded.png"/>
          <p:cNvPicPr>
            <a:picLocks noChangeAspect="1"/>
          </p:cNvPicPr>
          <p:nvPr/>
        </p:nvPicPr>
        <p:blipFill>
          <a:blip r:embed="rId8"/>
          <a:stretch>
            <a:fillRect/>
          </a:stretch>
        </p:blipFill>
        <p:spPr>
          <a:xfrm>
            <a:off x="4419600" y="2286000"/>
            <a:ext cx="509587" cy="571500"/>
          </a:xfrm>
          <a:prstGeom prst="rect">
            <a:avLst/>
          </a:prstGeom>
        </p:spPr>
      </p:pic>
      <p:pic>
        <p:nvPicPr>
          <p:cNvPr id="9" name="Image 7" descr="preencoded.png"/>
          <p:cNvPicPr>
            <a:picLocks noChangeAspect="1"/>
          </p:cNvPicPr>
          <p:nvPr/>
        </p:nvPicPr>
        <p:blipFill>
          <a:blip r:embed="rId9"/>
          <a:stretch>
            <a:fillRect/>
          </a:stretch>
        </p:blipFill>
        <p:spPr>
          <a:xfrm>
            <a:off x="4493419" y="2400300"/>
            <a:ext cx="361950" cy="342900"/>
          </a:xfrm>
          <a:prstGeom prst="rect">
            <a:avLst/>
          </a:prstGeom>
        </p:spPr>
      </p:pic>
      <p:pic>
        <p:nvPicPr>
          <p:cNvPr id="10" name="Image 8" descr="preencoded.png"/>
          <p:cNvPicPr>
            <a:picLocks noChangeAspect="1"/>
          </p:cNvPicPr>
          <p:nvPr/>
        </p:nvPicPr>
        <p:blipFill>
          <a:blip r:embed="rId5"/>
          <a:stretch>
            <a:fillRect/>
          </a:stretch>
        </p:blipFill>
        <p:spPr>
          <a:xfrm>
            <a:off x="609600" y="3695700"/>
            <a:ext cx="3390900" cy="1371600"/>
          </a:xfrm>
          <a:prstGeom prst="rect">
            <a:avLst/>
          </a:prstGeom>
        </p:spPr>
      </p:pic>
      <p:pic>
        <p:nvPicPr>
          <p:cNvPr id="11" name="Image 9" descr="preencoded.png"/>
          <p:cNvPicPr>
            <a:picLocks noChangeAspect="1"/>
          </p:cNvPicPr>
          <p:nvPr/>
        </p:nvPicPr>
        <p:blipFill>
          <a:blip r:embed="rId10"/>
          <a:stretch>
            <a:fillRect/>
          </a:stretch>
        </p:blipFill>
        <p:spPr>
          <a:xfrm>
            <a:off x="800100" y="3886200"/>
            <a:ext cx="524917" cy="571500"/>
          </a:xfrm>
          <a:prstGeom prst="rect">
            <a:avLst/>
          </a:prstGeom>
        </p:spPr>
      </p:pic>
      <p:pic>
        <p:nvPicPr>
          <p:cNvPr id="12" name="Image 10" descr="preencoded.png"/>
          <p:cNvPicPr>
            <a:picLocks noChangeAspect="1"/>
          </p:cNvPicPr>
          <p:nvPr/>
        </p:nvPicPr>
        <p:blipFill>
          <a:blip r:embed="rId11"/>
          <a:stretch>
            <a:fillRect/>
          </a:stretch>
        </p:blipFill>
        <p:spPr>
          <a:xfrm>
            <a:off x="919609" y="4000500"/>
            <a:ext cx="285750" cy="342900"/>
          </a:xfrm>
          <a:prstGeom prst="rect">
            <a:avLst/>
          </a:prstGeom>
        </p:spPr>
      </p:pic>
      <p:pic>
        <p:nvPicPr>
          <p:cNvPr id="13" name="Image 11" descr="preencoded.png"/>
          <p:cNvPicPr>
            <a:picLocks noChangeAspect="1"/>
          </p:cNvPicPr>
          <p:nvPr/>
        </p:nvPicPr>
        <p:blipFill>
          <a:blip r:embed="rId5"/>
          <a:stretch>
            <a:fillRect/>
          </a:stretch>
        </p:blipFill>
        <p:spPr>
          <a:xfrm>
            <a:off x="4229100" y="3695700"/>
            <a:ext cx="3390900" cy="1371600"/>
          </a:xfrm>
          <a:prstGeom prst="rect">
            <a:avLst/>
          </a:prstGeom>
        </p:spPr>
      </p:pic>
      <p:pic>
        <p:nvPicPr>
          <p:cNvPr id="14" name="Image 12" descr="preencoded.png"/>
          <p:cNvPicPr>
            <a:picLocks noChangeAspect="1"/>
          </p:cNvPicPr>
          <p:nvPr/>
        </p:nvPicPr>
        <p:blipFill>
          <a:blip r:embed="rId12"/>
          <a:stretch>
            <a:fillRect/>
          </a:stretch>
        </p:blipFill>
        <p:spPr>
          <a:xfrm>
            <a:off x="4419600" y="3886200"/>
            <a:ext cx="408087" cy="571500"/>
          </a:xfrm>
          <a:prstGeom prst="rect">
            <a:avLst/>
          </a:prstGeom>
        </p:spPr>
      </p:pic>
      <p:pic>
        <p:nvPicPr>
          <p:cNvPr id="15" name="Image 13" descr="preencoded.png"/>
          <p:cNvPicPr>
            <a:picLocks noChangeAspect="1"/>
          </p:cNvPicPr>
          <p:nvPr/>
        </p:nvPicPr>
        <p:blipFill>
          <a:blip r:embed="rId13"/>
          <a:stretch>
            <a:fillRect/>
          </a:stretch>
        </p:blipFill>
        <p:spPr>
          <a:xfrm>
            <a:off x="4480768" y="4000500"/>
            <a:ext cx="285750" cy="342900"/>
          </a:xfrm>
          <a:prstGeom prst="rect">
            <a:avLst/>
          </a:prstGeom>
        </p:spPr>
      </p:pic>
      <p:pic>
        <p:nvPicPr>
          <p:cNvPr id="16" name="Image 14" descr="preencoded.png"/>
          <p:cNvPicPr>
            <a:picLocks noChangeAspect="1"/>
          </p:cNvPicPr>
          <p:nvPr/>
        </p:nvPicPr>
        <p:blipFill>
          <a:blip r:embed="rId14"/>
          <a:stretch>
            <a:fillRect/>
          </a:stretch>
        </p:blipFill>
        <p:spPr>
          <a:xfrm>
            <a:off x="7924800" y="1637607"/>
            <a:ext cx="3657600" cy="4023360"/>
          </a:xfrm>
          <a:prstGeom prst="rect">
            <a:avLst/>
          </a:prstGeom>
        </p:spPr>
      </p:pic>
      <p:sp>
        <p:nvSpPr>
          <p:cNvPr id="18" name="Text 0"/>
          <p:cNvSpPr/>
          <p:nvPr/>
        </p:nvSpPr>
        <p:spPr>
          <a:xfrm>
            <a:off x="609600" y="457200"/>
            <a:ext cx="10972800" cy="457200"/>
          </a:xfrm>
          <a:prstGeom prst="rect">
            <a:avLst/>
          </a:prstGeom>
          <a:noFill/>
          <a:ln/>
        </p:spPr>
        <p:txBody>
          <a:bodyPr vert="horz" wrap="square" lIns="0" tIns="0" rIns="0" bIns="0" rtlCol="0" anchor="t"/>
          <a:lstStyle/>
          <a:p>
            <a:pPr marL="0" indent="0">
              <a:lnSpc>
                <a:spcPts val="3600"/>
              </a:lnSpc>
              <a:buNone/>
            </a:pPr>
            <a:r>
              <a:rPr lang="en-US" sz="3600" b="1" dirty="0">
                <a:solidFill>
                  <a:srgbClr val="FFFFFF"/>
                </a:solidFill>
                <a:latin typeface="ui-sans-serif" pitchFamily="34" charset="0"/>
                <a:ea typeface="ui-sans-serif" pitchFamily="34" charset="-122"/>
                <a:cs typeface="ui-sans-serif" pitchFamily="34" charset="-120"/>
              </a:rPr>
              <a:t>Equipo Desarrollador</a:t>
            </a:r>
            <a:endParaRPr lang="en-US" sz="3600" dirty="0"/>
          </a:p>
        </p:txBody>
      </p:sp>
      <p:sp>
        <p:nvSpPr>
          <p:cNvPr id="19" name="Text 1"/>
          <p:cNvSpPr/>
          <p:nvPr/>
        </p:nvSpPr>
        <p:spPr>
          <a:xfrm>
            <a:off x="609600" y="1333500"/>
            <a:ext cx="7010400" cy="533400"/>
          </a:xfrm>
          <a:prstGeom prst="rect">
            <a:avLst/>
          </a:prstGeom>
          <a:noFill/>
          <a:ln/>
        </p:spPr>
        <p:txBody>
          <a:bodyPr vert="horz" wrap="square" lIns="0" tIns="0" rIns="0" bIns="0" rtlCol="0" anchor="t"/>
          <a:lstStyle/>
          <a:p>
            <a:pPr marL="0" indent="0">
              <a:lnSpc>
                <a:spcPts val="2100"/>
              </a:lnSpc>
              <a:buNone/>
            </a:pPr>
            <a:r>
              <a:rPr lang="en-US" sz="1500" dirty="0">
                <a:solidFill>
                  <a:srgbClr val="F3F4F6"/>
                </a:solidFill>
                <a:latin typeface="ui-sans-serif" pitchFamily="34" charset="0"/>
                <a:ea typeface="ui-sans-serif" pitchFamily="34" charset="-122"/>
                <a:cs typeface="ui-sans-serif" pitchFamily="34" charset="-120"/>
              </a:rPr>
              <a:t>Equipo multidisciplinario con roles especializados que contribuyeron al éxito del proyecto:</a:t>
            </a:r>
            <a:endParaRPr lang="en-US" sz="1500" dirty="0"/>
          </a:p>
        </p:txBody>
      </p:sp>
      <p:sp>
        <p:nvSpPr>
          <p:cNvPr id="20" name="Text 2"/>
          <p:cNvSpPr/>
          <p:nvPr/>
        </p:nvSpPr>
        <p:spPr>
          <a:xfrm>
            <a:off x="1330077" y="2286000"/>
            <a:ext cx="2975908"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Astrid Agudelo M.</a:t>
            </a:r>
            <a:endParaRPr lang="en-US" sz="1500" dirty="0"/>
          </a:p>
        </p:txBody>
      </p:sp>
      <p:sp>
        <p:nvSpPr>
          <p:cNvPr id="21" name="Text 3"/>
          <p:cNvSpPr/>
          <p:nvPr/>
        </p:nvSpPr>
        <p:spPr>
          <a:xfrm>
            <a:off x="1330077" y="2590800"/>
            <a:ext cx="2479923" cy="228600"/>
          </a:xfrm>
          <a:prstGeom prst="rect">
            <a:avLst/>
          </a:prstGeom>
          <a:noFill/>
          <a:ln/>
        </p:spPr>
        <p:txBody>
          <a:bodyPr vert="horz" wrap="square" lIns="0" tIns="0" rIns="0" bIns="0" rtlCol="0" anchor="t"/>
          <a:lstStyle/>
          <a:p>
            <a:pPr marL="0" indent="0">
              <a:lnSpc>
                <a:spcPts val="1800"/>
              </a:lnSpc>
              <a:buNone/>
            </a:pPr>
            <a:r>
              <a:rPr lang="en-US" sz="1200" dirty="0">
                <a:solidFill>
                  <a:srgbClr val="5EEAD4"/>
                </a:solidFill>
                <a:latin typeface="ui-sans-serif" pitchFamily="34" charset="0"/>
                <a:ea typeface="ui-sans-serif" pitchFamily="34" charset="-122"/>
                <a:cs typeface="ui-sans-serif" pitchFamily="34" charset="-120"/>
              </a:rPr>
              <a:t>ML</a:t>
            </a:r>
            <a:endParaRPr lang="en-US" sz="1200" dirty="0"/>
          </a:p>
        </p:txBody>
      </p:sp>
      <p:sp>
        <p:nvSpPr>
          <p:cNvPr id="22" name="Text 4"/>
          <p:cNvSpPr/>
          <p:nvPr/>
        </p:nvSpPr>
        <p:spPr>
          <a:xfrm>
            <a:off x="1330077" y="2895600"/>
            <a:ext cx="2479923" cy="3810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sans-serif" pitchFamily="34" charset="0"/>
                <a:ea typeface="ui-sans-serif" pitchFamily="34" charset="-122"/>
                <a:cs typeface="ui-sans-serif" pitchFamily="34" charset="-120"/>
              </a:rPr>
              <a:t>Especialista en Machine Learning y modelado predictivo</a:t>
            </a:r>
            <a:endParaRPr lang="en-US" sz="1050" dirty="0"/>
          </a:p>
        </p:txBody>
      </p:sp>
      <p:sp>
        <p:nvSpPr>
          <p:cNvPr id="23" name="Text 5"/>
          <p:cNvSpPr/>
          <p:nvPr/>
        </p:nvSpPr>
        <p:spPr>
          <a:xfrm>
            <a:off x="5081588" y="2286000"/>
            <a:ext cx="2817495"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Santiago Ceballos</a:t>
            </a:r>
            <a:endParaRPr lang="en-US" sz="1500" dirty="0"/>
          </a:p>
        </p:txBody>
      </p:sp>
      <p:sp>
        <p:nvSpPr>
          <p:cNvPr id="24" name="Text 6"/>
          <p:cNvSpPr/>
          <p:nvPr/>
        </p:nvSpPr>
        <p:spPr>
          <a:xfrm>
            <a:off x="5081588" y="2590800"/>
            <a:ext cx="2347913" cy="228600"/>
          </a:xfrm>
          <a:prstGeom prst="rect">
            <a:avLst/>
          </a:prstGeom>
          <a:noFill/>
          <a:ln/>
        </p:spPr>
        <p:txBody>
          <a:bodyPr vert="horz" wrap="square" lIns="0" tIns="0" rIns="0" bIns="0" rtlCol="0" anchor="t"/>
          <a:lstStyle/>
          <a:p>
            <a:pPr marL="0" indent="0">
              <a:lnSpc>
                <a:spcPts val="1800"/>
              </a:lnSpc>
              <a:buNone/>
            </a:pPr>
            <a:r>
              <a:rPr lang="en-US" sz="1200" dirty="0">
                <a:solidFill>
                  <a:srgbClr val="5EEAD4"/>
                </a:solidFill>
                <a:latin typeface="ui-sans-serif" pitchFamily="34" charset="0"/>
                <a:ea typeface="ui-sans-serif" pitchFamily="34" charset="-122"/>
                <a:cs typeface="ui-sans-serif" pitchFamily="34" charset="-120"/>
              </a:rPr>
              <a:t>Dev</a:t>
            </a:r>
            <a:endParaRPr lang="en-US" sz="1200" dirty="0"/>
          </a:p>
        </p:txBody>
      </p:sp>
      <p:sp>
        <p:nvSpPr>
          <p:cNvPr id="25" name="Text 7"/>
          <p:cNvSpPr/>
          <p:nvPr/>
        </p:nvSpPr>
        <p:spPr>
          <a:xfrm>
            <a:off x="5081588" y="2895600"/>
            <a:ext cx="2347913" cy="3810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sans-serif" pitchFamily="34" charset="0"/>
                <a:ea typeface="ui-sans-serif" pitchFamily="34" charset="-122"/>
                <a:cs typeface="ui-sans-serif" pitchFamily="34" charset="-120"/>
              </a:rPr>
              <a:t>Desarrollador full-stack de la aplicación</a:t>
            </a:r>
            <a:endParaRPr lang="en-US" sz="1050" dirty="0"/>
          </a:p>
        </p:txBody>
      </p:sp>
      <p:sp>
        <p:nvSpPr>
          <p:cNvPr id="26" name="Text 8"/>
          <p:cNvSpPr/>
          <p:nvPr/>
        </p:nvSpPr>
        <p:spPr>
          <a:xfrm>
            <a:off x="1477417" y="3886200"/>
            <a:ext cx="27991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Mauricio Alvarado</a:t>
            </a:r>
            <a:endParaRPr lang="en-US" sz="1500" dirty="0"/>
          </a:p>
        </p:txBody>
      </p:sp>
      <p:sp>
        <p:nvSpPr>
          <p:cNvPr id="27" name="Text 9"/>
          <p:cNvSpPr/>
          <p:nvPr/>
        </p:nvSpPr>
        <p:spPr>
          <a:xfrm>
            <a:off x="1477417" y="4191000"/>
            <a:ext cx="2332583" cy="228600"/>
          </a:xfrm>
          <a:prstGeom prst="rect">
            <a:avLst/>
          </a:prstGeom>
          <a:noFill/>
          <a:ln/>
        </p:spPr>
        <p:txBody>
          <a:bodyPr vert="horz" wrap="square" lIns="0" tIns="0" rIns="0" bIns="0" rtlCol="0" anchor="t"/>
          <a:lstStyle/>
          <a:p>
            <a:pPr marL="0" indent="0">
              <a:lnSpc>
                <a:spcPts val="1800"/>
              </a:lnSpc>
              <a:buNone/>
            </a:pPr>
            <a:r>
              <a:rPr lang="en-US" sz="1200" dirty="0">
                <a:solidFill>
                  <a:srgbClr val="5EEAD4"/>
                </a:solidFill>
                <a:latin typeface="ui-sans-serif" pitchFamily="34" charset="0"/>
                <a:ea typeface="ui-sans-serif" pitchFamily="34" charset="-122"/>
                <a:cs typeface="ui-sans-serif" pitchFamily="34" charset="-120"/>
              </a:rPr>
              <a:t>Scrum Master</a:t>
            </a:r>
            <a:endParaRPr lang="en-US" sz="1200" dirty="0"/>
          </a:p>
        </p:txBody>
      </p:sp>
      <p:sp>
        <p:nvSpPr>
          <p:cNvPr id="28" name="Text 10"/>
          <p:cNvSpPr/>
          <p:nvPr/>
        </p:nvSpPr>
        <p:spPr>
          <a:xfrm>
            <a:off x="1477417" y="4495800"/>
            <a:ext cx="2332583" cy="3810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sans-serif" pitchFamily="34" charset="0"/>
                <a:ea typeface="ui-sans-serif" pitchFamily="34" charset="-122"/>
                <a:cs typeface="ui-sans-serif" pitchFamily="34" charset="-120"/>
              </a:rPr>
              <a:t>Líder del equipo y gestor del proyecto</a:t>
            </a:r>
            <a:endParaRPr lang="en-US" sz="1050" dirty="0"/>
          </a:p>
        </p:txBody>
      </p:sp>
      <p:sp>
        <p:nvSpPr>
          <p:cNvPr id="29" name="Text 11"/>
          <p:cNvSpPr/>
          <p:nvPr/>
        </p:nvSpPr>
        <p:spPr>
          <a:xfrm>
            <a:off x="4980087" y="3886200"/>
            <a:ext cx="2939296"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María Úsuga</a:t>
            </a:r>
            <a:endParaRPr lang="en-US" sz="1500" dirty="0"/>
          </a:p>
        </p:txBody>
      </p:sp>
      <p:sp>
        <p:nvSpPr>
          <p:cNvPr id="30" name="Text 12"/>
          <p:cNvSpPr/>
          <p:nvPr/>
        </p:nvSpPr>
        <p:spPr>
          <a:xfrm>
            <a:off x="4980087" y="4191000"/>
            <a:ext cx="2449413" cy="228600"/>
          </a:xfrm>
          <a:prstGeom prst="rect">
            <a:avLst/>
          </a:prstGeom>
          <a:noFill/>
          <a:ln/>
        </p:spPr>
        <p:txBody>
          <a:bodyPr vert="horz" wrap="square" lIns="0" tIns="0" rIns="0" bIns="0" rtlCol="0" anchor="t"/>
          <a:lstStyle/>
          <a:p>
            <a:pPr marL="0" indent="0">
              <a:lnSpc>
                <a:spcPts val="1800"/>
              </a:lnSpc>
              <a:buNone/>
            </a:pPr>
            <a:r>
              <a:rPr lang="en-US" sz="1200" dirty="0">
                <a:solidFill>
                  <a:srgbClr val="5EEAD4"/>
                </a:solidFill>
                <a:latin typeface="ui-sans-serif" pitchFamily="34" charset="0"/>
                <a:ea typeface="ui-sans-serif" pitchFamily="34" charset="-122"/>
                <a:cs typeface="ui-sans-serif" pitchFamily="34" charset="-120"/>
              </a:rPr>
              <a:t>UI/UX</a:t>
            </a:r>
            <a:endParaRPr lang="en-US" sz="1200" dirty="0"/>
          </a:p>
        </p:txBody>
      </p:sp>
      <p:sp>
        <p:nvSpPr>
          <p:cNvPr id="31" name="Text 13"/>
          <p:cNvSpPr/>
          <p:nvPr/>
        </p:nvSpPr>
        <p:spPr>
          <a:xfrm>
            <a:off x="4980087" y="4495800"/>
            <a:ext cx="2449413" cy="3810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sans-serif" pitchFamily="34" charset="0"/>
                <a:ea typeface="ui-sans-serif" pitchFamily="34" charset="-122"/>
                <a:cs typeface="ui-sans-serif" pitchFamily="34" charset="-120"/>
              </a:rPr>
              <a:t>Diseñadora de interfaces y experiencias de usuario</a:t>
            </a:r>
            <a:endParaRPr lang="en-US" sz="1050" dirty="0"/>
          </a:p>
        </p:txBody>
      </p:sp>
      <p:sp>
        <p:nvSpPr>
          <p:cNvPr id="34" name="Text 16"/>
          <p:cNvSpPr/>
          <p:nvPr/>
        </p:nvSpPr>
        <p:spPr>
          <a:xfrm>
            <a:off x="11197977" y="6515100"/>
            <a:ext cx="461308"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10/10</a:t>
            </a:r>
            <a:endParaRPr lang="en-US" sz="1050" dirty="0"/>
          </a:p>
        </p:txBody>
      </p:sp>
      <p:pic>
        <p:nvPicPr>
          <p:cNvPr id="35" name="Imagen 34"/>
          <p:cNvPicPr>
            <a:picLocks noChangeAspect="1"/>
          </p:cNvPicPr>
          <p:nvPr/>
        </p:nvPicPr>
        <p:blipFill>
          <a:blip r:embed="rId15"/>
          <a:stretch>
            <a:fillRect/>
          </a:stretch>
        </p:blipFill>
        <p:spPr>
          <a:xfrm>
            <a:off x="8170539" y="1816894"/>
            <a:ext cx="3166121" cy="36814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1066800"/>
            <a:ext cx="1219200" cy="38100"/>
          </a:xfrm>
          <a:prstGeom prst="rect">
            <a:avLst/>
          </a:prstGeom>
        </p:spPr>
      </p:pic>
      <p:pic>
        <p:nvPicPr>
          <p:cNvPr id="4" name="Image 2" descr="preencoded.png"/>
          <p:cNvPicPr>
            <a:picLocks noChangeAspect="1"/>
          </p:cNvPicPr>
          <p:nvPr/>
        </p:nvPicPr>
        <p:blipFill>
          <a:blip r:embed="rId5"/>
          <a:stretch>
            <a:fillRect/>
          </a:stretch>
        </p:blipFill>
        <p:spPr>
          <a:xfrm>
            <a:off x="609600" y="2257425"/>
            <a:ext cx="3454301" cy="2667000"/>
          </a:xfrm>
          <a:prstGeom prst="rect">
            <a:avLst/>
          </a:prstGeom>
        </p:spPr>
      </p:pic>
      <p:pic>
        <p:nvPicPr>
          <p:cNvPr id="5" name="Image 3" descr="preencoded.png"/>
          <p:cNvPicPr>
            <a:picLocks noChangeAspect="1"/>
          </p:cNvPicPr>
          <p:nvPr/>
        </p:nvPicPr>
        <p:blipFill>
          <a:blip r:embed="rId6"/>
          <a:stretch>
            <a:fillRect/>
          </a:stretch>
        </p:blipFill>
        <p:spPr>
          <a:xfrm>
            <a:off x="1955750" y="2486025"/>
            <a:ext cx="762000" cy="762000"/>
          </a:xfrm>
          <a:prstGeom prst="rect">
            <a:avLst/>
          </a:prstGeom>
        </p:spPr>
      </p:pic>
      <p:pic>
        <p:nvPicPr>
          <p:cNvPr id="6" name="Image 4" descr="preencoded.png"/>
          <p:cNvPicPr>
            <a:picLocks noChangeAspect="1"/>
          </p:cNvPicPr>
          <p:nvPr/>
        </p:nvPicPr>
        <p:blipFill>
          <a:blip r:embed="rId7"/>
          <a:stretch>
            <a:fillRect/>
          </a:stretch>
        </p:blipFill>
        <p:spPr>
          <a:xfrm>
            <a:off x="2165300" y="2676525"/>
            <a:ext cx="342900" cy="381000"/>
          </a:xfrm>
          <a:prstGeom prst="rect">
            <a:avLst/>
          </a:prstGeom>
        </p:spPr>
      </p:pic>
      <p:pic>
        <p:nvPicPr>
          <p:cNvPr id="7" name="Image 5" descr="preencoded.png"/>
          <p:cNvPicPr>
            <a:picLocks noChangeAspect="1"/>
          </p:cNvPicPr>
          <p:nvPr/>
        </p:nvPicPr>
        <p:blipFill>
          <a:blip r:embed="rId8"/>
          <a:stretch>
            <a:fillRect/>
          </a:stretch>
        </p:blipFill>
        <p:spPr>
          <a:xfrm>
            <a:off x="4368701" y="2257425"/>
            <a:ext cx="3454450" cy="2667000"/>
          </a:xfrm>
          <a:prstGeom prst="rect">
            <a:avLst/>
          </a:prstGeom>
        </p:spPr>
      </p:pic>
      <p:pic>
        <p:nvPicPr>
          <p:cNvPr id="8" name="Image 6" descr="preencoded.png"/>
          <p:cNvPicPr>
            <a:picLocks noChangeAspect="1"/>
          </p:cNvPicPr>
          <p:nvPr/>
        </p:nvPicPr>
        <p:blipFill>
          <a:blip r:embed="rId9"/>
          <a:stretch>
            <a:fillRect/>
          </a:stretch>
        </p:blipFill>
        <p:spPr>
          <a:xfrm>
            <a:off x="5714851" y="2486025"/>
            <a:ext cx="762000" cy="762000"/>
          </a:xfrm>
          <a:prstGeom prst="rect">
            <a:avLst/>
          </a:prstGeom>
        </p:spPr>
      </p:pic>
      <p:pic>
        <p:nvPicPr>
          <p:cNvPr id="9" name="Image 7" descr="preencoded.png"/>
          <p:cNvPicPr>
            <a:picLocks noChangeAspect="1"/>
          </p:cNvPicPr>
          <p:nvPr/>
        </p:nvPicPr>
        <p:blipFill>
          <a:blip r:embed="rId10"/>
          <a:stretch>
            <a:fillRect/>
          </a:stretch>
        </p:blipFill>
        <p:spPr>
          <a:xfrm>
            <a:off x="5924401" y="2676525"/>
            <a:ext cx="342900" cy="381000"/>
          </a:xfrm>
          <a:prstGeom prst="rect">
            <a:avLst/>
          </a:prstGeom>
        </p:spPr>
      </p:pic>
      <p:pic>
        <p:nvPicPr>
          <p:cNvPr id="10" name="Image 8" descr="preencoded.png"/>
          <p:cNvPicPr>
            <a:picLocks noChangeAspect="1"/>
          </p:cNvPicPr>
          <p:nvPr/>
        </p:nvPicPr>
        <p:blipFill>
          <a:blip r:embed="rId11"/>
          <a:stretch>
            <a:fillRect/>
          </a:stretch>
        </p:blipFill>
        <p:spPr>
          <a:xfrm>
            <a:off x="8127950" y="2257425"/>
            <a:ext cx="3454301" cy="2667000"/>
          </a:xfrm>
          <a:prstGeom prst="rect">
            <a:avLst/>
          </a:prstGeom>
        </p:spPr>
      </p:pic>
      <p:pic>
        <p:nvPicPr>
          <p:cNvPr id="11" name="Image 9" descr="preencoded.png"/>
          <p:cNvPicPr>
            <a:picLocks noChangeAspect="1"/>
          </p:cNvPicPr>
          <p:nvPr/>
        </p:nvPicPr>
        <p:blipFill>
          <a:blip r:embed="rId12"/>
          <a:stretch>
            <a:fillRect/>
          </a:stretch>
        </p:blipFill>
        <p:spPr>
          <a:xfrm>
            <a:off x="9474101" y="2486025"/>
            <a:ext cx="762000" cy="762000"/>
          </a:xfrm>
          <a:prstGeom prst="rect">
            <a:avLst/>
          </a:prstGeom>
        </p:spPr>
      </p:pic>
      <p:pic>
        <p:nvPicPr>
          <p:cNvPr id="12" name="Image 10" descr="preencoded.png"/>
          <p:cNvPicPr>
            <a:picLocks noChangeAspect="1"/>
          </p:cNvPicPr>
          <p:nvPr/>
        </p:nvPicPr>
        <p:blipFill>
          <a:blip r:embed="rId13"/>
          <a:stretch>
            <a:fillRect/>
          </a:stretch>
        </p:blipFill>
        <p:spPr>
          <a:xfrm>
            <a:off x="9683651" y="2676525"/>
            <a:ext cx="342900" cy="381000"/>
          </a:xfrm>
          <a:prstGeom prst="rect">
            <a:avLst/>
          </a:prstGeom>
        </p:spPr>
      </p:pic>
      <p:pic>
        <p:nvPicPr>
          <p:cNvPr id="13" name="Image 11" descr="preencoded.png"/>
          <p:cNvPicPr>
            <a:picLocks noChangeAspect="1"/>
          </p:cNvPicPr>
          <p:nvPr/>
        </p:nvPicPr>
        <p:blipFill>
          <a:blip r:embed="rId14"/>
          <a:stretch>
            <a:fillRect/>
          </a:stretch>
        </p:blipFill>
        <p:spPr>
          <a:xfrm>
            <a:off x="609600" y="5229225"/>
            <a:ext cx="10972800" cy="990600"/>
          </a:xfrm>
          <a:prstGeom prst="rect">
            <a:avLst/>
          </a:prstGeom>
        </p:spPr>
      </p:pic>
      <p:pic>
        <p:nvPicPr>
          <p:cNvPr id="14" name="Image 12" descr="preencoded.png"/>
          <p:cNvPicPr>
            <a:picLocks noChangeAspect="1"/>
          </p:cNvPicPr>
          <p:nvPr/>
        </p:nvPicPr>
        <p:blipFill>
          <a:blip r:embed="rId15"/>
          <a:stretch>
            <a:fillRect/>
          </a:stretch>
        </p:blipFill>
        <p:spPr>
          <a:xfrm>
            <a:off x="838200" y="5495925"/>
            <a:ext cx="190500" cy="190500"/>
          </a:xfrm>
          <a:prstGeom prst="rect">
            <a:avLst/>
          </a:prstGeom>
        </p:spPr>
      </p:pic>
      <p:sp>
        <p:nvSpPr>
          <p:cNvPr id="15" name="Text 0"/>
          <p:cNvSpPr/>
          <p:nvPr/>
        </p:nvSpPr>
        <p:spPr>
          <a:xfrm>
            <a:off x="609600" y="457200"/>
            <a:ext cx="13167360" cy="457200"/>
          </a:xfrm>
          <a:prstGeom prst="rect">
            <a:avLst/>
          </a:prstGeom>
          <a:noFill/>
          <a:ln/>
        </p:spPr>
        <p:txBody>
          <a:bodyPr vert="horz" wrap="square" lIns="0" tIns="0" rIns="0" bIns="0" rtlCol="0" anchor="t"/>
          <a:lstStyle/>
          <a:p>
            <a:pPr marL="0" indent="0">
              <a:lnSpc>
                <a:spcPts val="3600"/>
              </a:lnSpc>
              <a:buNone/>
            </a:pPr>
            <a:r>
              <a:rPr lang="en-US" sz="3600" b="1" dirty="0">
                <a:solidFill>
                  <a:srgbClr val="FFFFFF"/>
                </a:solidFill>
                <a:latin typeface="ui-sans-serif" pitchFamily="34" charset="0"/>
                <a:ea typeface="ui-sans-serif" pitchFamily="34" charset="-122"/>
                <a:cs typeface="ui-sans-serif" pitchFamily="34" charset="-120"/>
              </a:rPr>
              <a:t>El Reto del Comercio Exterior Colombiano</a:t>
            </a:r>
            <a:endParaRPr lang="en-US" sz="3600" dirty="0"/>
          </a:p>
        </p:txBody>
      </p:sp>
      <p:sp>
        <p:nvSpPr>
          <p:cNvPr id="16" name="Text 1"/>
          <p:cNvSpPr/>
          <p:nvPr/>
        </p:nvSpPr>
        <p:spPr>
          <a:xfrm>
            <a:off x="609600" y="1333500"/>
            <a:ext cx="10972800" cy="619125"/>
          </a:xfrm>
          <a:prstGeom prst="rect">
            <a:avLst/>
          </a:prstGeom>
          <a:noFill/>
          <a:ln/>
        </p:spPr>
        <p:txBody>
          <a:bodyPr vert="horz" wrap="square" lIns="0" tIns="0" rIns="0" bIns="0" rtlCol="0" anchor="t"/>
          <a:lstStyle/>
          <a:p>
            <a:pPr marL="0" indent="0">
              <a:lnSpc>
                <a:spcPts val="2438"/>
              </a:lnSpc>
              <a:buNone/>
            </a:pPr>
            <a:r>
              <a:rPr lang="en-US" sz="1500" dirty="0">
                <a:solidFill>
                  <a:srgbClr val="F3F4F6"/>
                </a:solidFill>
                <a:latin typeface="ui-sans-serif" pitchFamily="34" charset="0"/>
                <a:ea typeface="ui-sans-serif" pitchFamily="34" charset="-122"/>
                <a:cs typeface="ui-sans-serif" pitchFamily="34" charset="-120"/>
              </a:rPr>
              <a:t>Las empresas colombianas enfrentan dificultades para identificar con precisión la demanda en mercados internacionales para sus productos, un desafío crítico para el crecimiento económico del país.</a:t>
            </a:r>
            <a:endParaRPr lang="en-US" sz="1500" dirty="0"/>
          </a:p>
        </p:txBody>
      </p:sp>
      <p:sp>
        <p:nvSpPr>
          <p:cNvPr id="17" name="Text 2"/>
          <p:cNvSpPr/>
          <p:nvPr/>
        </p:nvSpPr>
        <p:spPr>
          <a:xfrm>
            <a:off x="949449" y="3400425"/>
            <a:ext cx="2774454"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FFFFFF"/>
                </a:solidFill>
                <a:latin typeface="ui-sans-serif" pitchFamily="34" charset="0"/>
                <a:ea typeface="ui-sans-serif" pitchFamily="34" charset="-122"/>
                <a:cs typeface="ui-sans-serif" pitchFamily="34" charset="-120"/>
              </a:rPr>
              <a:t>Identificación Precisa</a:t>
            </a:r>
            <a:endParaRPr lang="en-US" sz="1500" dirty="0"/>
          </a:p>
        </p:txBody>
      </p:sp>
      <p:sp>
        <p:nvSpPr>
          <p:cNvPr id="18" name="Text 3"/>
          <p:cNvSpPr/>
          <p:nvPr/>
        </p:nvSpPr>
        <p:spPr>
          <a:xfrm>
            <a:off x="838200" y="3781425"/>
            <a:ext cx="2997101" cy="6858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ui-sans-serif" pitchFamily="34" charset="0"/>
                <a:ea typeface="ui-sans-serif" pitchFamily="34" charset="-122"/>
                <a:cs typeface="ui-sans-serif" pitchFamily="34" charset="-120"/>
              </a:rPr>
              <a:t>Dificultad para predecir con exactitud la demanda internacional basada en datos históricos y demográficos.</a:t>
            </a:r>
            <a:endParaRPr lang="en-US" sz="1200" dirty="0"/>
          </a:p>
        </p:txBody>
      </p:sp>
      <p:sp>
        <p:nvSpPr>
          <p:cNvPr id="19" name="Text 4"/>
          <p:cNvSpPr/>
          <p:nvPr/>
        </p:nvSpPr>
        <p:spPr>
          <a:xfrm>
            <a:off x="4539228" y="3400425"/>
            <a:ext cx="3113246"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FFFFFF"/>
                </a:solidFill>
                <a:latin typeface="ui-sans-serif" pitchFamily="34" charset="0"/>
                <a:ea typeface="ui-sans-serif" pitchFamily="34" charset="-122"/>
                <a:cs typeface="ui-sans-serif" pitchFamily="34" charset="-120"/>
              </a:rPr>
              <a:t>Estrategias Comerciales</a:t>
            </a:r>
            <a:endParaRPr lang="en-US" sz="1500" dirty="0"/>
          </a:p>
        </p:txBody>
      </p:sp>
      <p:sp>
        <p:nvSpPr>
          <p:cNvPr id="20" name="Text 5"/>
          <p:cNvSpPr/>
          <p:nvPr/>
        </p:nvSpPr>
        <p:spPr>
          <a:xfrm>
            <a:off x="4597301" y="3781425"/>
            <a:ext cx="2997250" cy="6858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ui-sans-serif" pitchFamily="34" charset="0"/>
                <a:ea typeface="ui-sans-serif" pitchFamily="34" charset="-122"/>
                <a:cs typeface="ui-sans-serif" pitchFamily="34" charset="-120"/>
              </a:rPr>
              <a:t>Falta de enfoque en estrategias comerciales efectivas para priorizar mercados y clientes potenciales.</a:t>
            </a:r>
            <a:endParaRPr lang="en-US" sz="1200" dirty="0"/>
          </a:p>
        </p:txBody>
      </p:sp>
      <p:sp>
        <p:nvSpPr>
          <p:cNvPr id="21" name="Text 6"/>
          <p:cNvSpPr/>
          <p:nvPr/>
        </p:nvSpPr>
        <p:spPr>
          <a:xfrm>
            <a:off x="8872121" y="3400425"/>
            <a:ext cx="1965960" cy="266700"/>
          </a:xfrm>
          <a:prstGeom prst="rect">
            <a:avLst/>
          </a:prstGeom>
          <a:noFill/>
          <a:ln/>
        </p:spPr>
        <p:txBody>
          <a:bodyPr vert="horz" wrap="square" lIns="0" tIns="0" rIns="0" bIns="0" rtlCol="0" anchor="t"/>
          <a:lstStyle/>
          <a:p>
            <a:pPr marL="0" indent="0" algn="ctr">
              <a:lnSpc>
                <a:spcPts val="2100"/>
              </a:lnSpc>
              <a:buNone/>
            </a:pPr>
            <a:r>
              <a:rPr lang="en-US" sz="1500" b="1" dirty="0">
                <a:solidFill>
                  <a:srgbClr val="FFFFFF"/>
                </a:solidFill>
                <a:latin typeface="ui-sans-serif" pitchFamily="34" charset="0"/>
                <a:ea typeface="ui-sans-serif" pitchFamily="34" charset="-122"/>
                <a:cs typeface="ui-sans-serif" pitchFamily="34" charset="-120"/>
              </a:rPr>
              <a:t>Competitividad</a:t>
            </a:r>
            <a:endParaRPr lang="en-US" sz="1500" dirty="0"/>
          </a:p>
        </p:txBody>
      </p:sp>
      <p:sp>
        <p:nvSpPr>
          <p:cNvPr id="22" name="Text 7"/>
          <p:cNvSpPr/>
          <p:nvPr/>
        </p:nvSpPr>
        <p:spPr>
          <a:xfrm>
            <a:off x="8356550" y="3781425"/>
            <a:ext cx="2997101" cy="9144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ui-sans-serif" pitchFamily="34" charset="0"/>
                <a:ea typeface="ui-sans-serif" pitchFamily="34" charset="-122"/>
                <a:cs typeface="ui-sans-serif" pitchFamily="34" charset="-120"/>
              </a:rPr>
              <a:t>Necesidad de optimizar la identificación de clientes potenciales para mantener la competitividad global.</a:t>
            </a:r>
            <a:endParaRPr lang="en-US" sz="1200" dirty="0"/>
          </a:p>
        </p:txBody>
      </p:sp>
      <p:sp>
        <p:nvSpPr>
          <p:cNvPr id="23" name="Text 8"/>
          <p:cNvSpPr/>
          <p:nvPr/>
        </p:nvSpPr>
        <p:spPr>
          <a:xfrm>
            <a:off x="1143000" y="5457825"/>
            <a:ext cx="10515600" cy="533400"/>
          </a:xfrm>
          <a:prstGeom prst="rect">
            <a:avLst/>
          </a:prstGeom>
          <a:noFill/>
          <a:ln/>
        </p:spPr>
        <p:txBody>
          <a:bodyPr vert="horz" wrap="square" lIns="0" tIns="0" rIns="0" bIns="0" rtlCol="0" anchor="t"/>
          <a:lstStyle/>
          <a:p>
            <a:pPr marL="0" indent="0">
              <a:lnSpc>
                <a:spcPts val="2100"/>
              </a:lnSpc>
              <a:buNone/>
            </a:pPr>
            <a:r>
              <a:rPr lang="en-US" sz="1500" dirty="0">
                <a:solidFill>
                  <a:srgbClr val="FFFFFF"/>
                </a:solidFill>
                <a:latin typeface="ui-sans-serif" pitchFamily="34" charset="0"/>
                <a:ea typeface="ui-sans-serif" pitchFamily="34" charset="-122"/>
                <a:cs typeface="ui-sans-serif" pitchFamily="34" charset="-120"/>
              </a:rPr>
              <a:t> ¿Cuál es el modelo predictivo de Machine Learning óptimo que permite predecir la demanda internacional de clientes específicos, utilizando sus características históricas y demográficas?</a:t>
            </a:r>
            <a:endParaRPr lang="en-US" sz="1500" dirty="0"/>
          </a:p>
        </p:txBody>
      </p:sp>
      <p:sp>
        <p:nvSpPr>
          <p:cNvPr id="25" name="Text 10"/>
          <p:cNvSpPr/>
          <p:nvPr/>
        </p:nvSpPr>
        <p:spPr>
          <a:xfrm>
            <a:off x="11282809" y="6515100"/>
            <a:ext cx="359509"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2/10</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5" name="Image 3" descr="preencoded.png"/>
          <p:cNvPicPr>
            <a:picLocks noChangeAspect="1"/>
          </p:cNvPicPr>
          <p:nvPr/>
        </p:nvPicPr>
        <p:blipFill>
          <a:blip r:embed="rId4"/>
          <a:stretch>
            <a:fillRect/>
          </a:stretch>
        </p:blipFill>
        <p:spPr>
          <a:xfrm>
            <a:off x="457200" y="2114550"/>
            <a:ext cx="219075" cy="190500"/>
          </a:xfrm>
          <a:prstGeom prst="rect">
            <a:avLst/>
          </a:prstGeom>
        </p:spPr>
      </p:pic>
      <p:pic>
        <p:nvPicPr>
          <p:cNvPr id="6" name="Image 4" descr="preencoded.png"/>
          <p:cNvPicPr>
            <a:picLocks noChangeAspect="1"/>
          </p:cNvPicPr>
          <p:nvPr/>
        </p:nvPicPr>
        <p:blipFill>
          <a:blip r:embed="rId5"/>
          <a:stretch>
            <a:fillRect/>
          </a:stretch>
        </p:blipFill>
        <p:spPr>
          <a:xfrm>
            <a:off x="457200" y="2505075"/>
            <a:ext cx="152400" cy="152400"/>
          </a:xfrm>
          <a:prstGeom prst="rect">
            <a:avLst/>
          </a:prstGeom>
        </p:spPr>
      </p:pic>
      <p:pic>
        <p:nvPicPr>
          <p:cNvPr id="7" name="Image 5" descr="preencoded.png"/>
          <p:cNvPicPr>
            <a:picLocks noChangeAspect="1"/>
          </p:cNvPicPr>
          <p:nvPr/>
        </p:nvPicPr>
        <p:blipFill>
          <a:blip r:embed="rId5"/>
          <a:stretch>
            <a:fillRect/>
          </a:stretch>
        </p:blipFill>
        <p:spPr>
          <a:xfrm>
            <a:off x="457200" y="3076575"/>
            <a:ext cx="152400" cy="152400"/>
          </a:xfrm>
          <a:prstGeom prst="rect">
            <a:avLst/>
          </a:prstGeom>
        </p:spPr>
      </p:pic>
      <p:pic>
        <p:nvPicPr>
          <p:cNvPr id="8" name="Image 6" descr="preencoded.png"/>
          <p:cNvPicPr>
            <a:picLocks noChangeAspect="1"/>
          </p:cNvPicPr>
          <p:nvPr/>
        </p:nvPicPr>
        <p:blipFill>
          <a:blip r:embed="rId5"/>
          <a:stretch>
            <a:fillRect/>
          </a:stretch>
        </p:blipFill>
        <p:spPr>
          <a:xfrm>
            <a:off x="457200" y="3419475"/>
            <a:ext cx="152400" cy="152400"/>
          </a:xfrm>
          <a:prstGeom prst="rect">
            <a:avLst/>
          </a:prstGeom>
        </p:spPr>
      </p:pic>
      <p:pic>
        <p:nvPicPr>
          <p:cNvPr id="9" name="Image 7" descr="preencoded.png"/>
          <p:cNvPicPr>
            <a:picLocks noChangeAspect="1"/>
          </p:cNvPicPr>
          <p:nvPr/>
        </p:nvPicPr>
        <p:blipFill>
          <a:blip r:embed="rId6"/>
          <a:stretch>
            <a:fillRect/>
          </a:stretch>
        </p:blipFill>
        <p:spPr>
          <a:xfrm>
            <a:off x="457200" y="3867150"/>
            <a:ext cx="142875" cy="190500"/>
          </a:xfrm>
          <a:prstGeom prst="rect">
            <a:avLst/>
          </a:prstGeom>
        </p:spPr>
      </p:pic>
      <p:pic>
        <p:nvPicPr>
          <p:cNvPr id="10" name="Image 8" descr="preencoded.png"/>
          <p:cNvPicPr>
            <a:picLocks noChangeAspect="1"/>
          </p:cNvPicPr>
          <p:nvPr/>
        </p:nvPicPr>
        <p:blipFill>
          <a:blip r:embed="rId7"/>
          <a:stretch>
            <a:fillRect/>
          </a:stretch>
        </p:blipFill>
        <p:spPr>
          <a:xfrm>
            <a:off x="6096000" y="1557338"/>
            <a:ext cx="3810000" cy="3333750"/>
          </a:xfrm>
          <a:prstGeom prst="rect">
            <a:avLst/>
          </a:prstGeom>
        </p:spPr>
      </p:pic>
      <p:sp>
        <p:nvSpPr>
          <p:cNvPr id="11" name="Text 0"/>
          <p:cNvSpPr/>
          <p:nvPr/>
        </p:nvSpPr>
        <p:spPr>
          <a:xfrm>
            <a:off x="457200" y="457200"/>
            <a:ext cx="11277600" cy="381000"/>
          </a:xfrm>
          <a:prstGeom prst="rect">
            <a:avLst/>
          </a:prstGeom>
          <a:noFill/>
          <a:ln/>
        </p:spPr>
        <p:txBody>
          <a:bodyPr vert="horz" wrap="square" lIns="0" tIns="0" rIns="0" bIns="0" rtlCol="0" anchor="t"/>
          <a:lstStyle/>
          <a:p>
            <a:pPr marL="0" indent="0">
              <a:lnSpc>
                <a:spcPts val="3000"/>
              </a:lnSpc>
              <a:buNone/>
            </a:pPr>
            <a:r>
              <a:rPr lang="en-US" sz="3600" b="1" dirty="0">
                <a:solidFill>
                  <a:srgbClr val="FFFFFF"/>
                </a:solidFill>
                <a:latin typeface="ui-sans-serif"/>
                <a:ea typeface="Roboto" pitchFamily="34" charset="-122"/>
                <a:cs typeface="Roboto" pitchFamily="34" charset="-120"/>
              </a:rPr>
              <a:t>Análisis de Mercado Global</a:t>
            </a:r>
            <a:endParaRPr lang="en-US" sz="3600" dirty="0">
              <a:latin typeface="ui-sans-serif"/>
            </a:endParaRPr>
          </a:p>
        </p:txBody>
      </p:sp>
      <p:sp>
        <p:nvSpPr>
          <p:cNvPr id="12" name="Text 1"/>
          <p:cNvSpPr/>
          <p:nvPr/>
        </p:nvSpPr>
        <p:spPr>
          <a:xfrm>
            <a:off x="457200" y="1171575"/>
            <a:ext cx="5334000" cy="6858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ui-sans-serif"/>
                <a:ea typeface="Roboto" pitchFamily="34" charset="-122"/>
                <a:cs typeface="Roboto" pitchFamily="34" charset="-120"/>
              </a:rPr>
              <a:t>El análisis de los datos de exportación reveló patrones cruciales sobre la distribución geográfica de la demanda internacional. Este entendimiento es vital para focalizar las estrategias comerciales.</a:t>
            </a:r>
            <a:endParaRPr lang="en-US" sz="1200" dirty="0">
              <a:latin typeface="ui-sans-serif"/>
            </a:endParaRPr>
          </a:p>
        </p:txBody>
      </p:sp>
      <p:sp>
        <p:nvSpPr>
          <p:cNvPr id="13" name="Text 2"/>
          <p:cNvSpPr/>
          <p:nvPr/>
        </p:nvSpPr>
        <p:spPr>
          <a:xfrm>
            <a:off x="752475" y="2085975"/>
            <a:ext cx="5334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93C5FD"/>
                </a:solidFill>
                <a:latin typeface="ui-sans-serif"/>
                <a:ea typeface="Roboto" pitchFamily="34" charset="-122"/>
                <a:cs typeface="Roboto" pitchFamily="34" charset="-120"/>
              </a:rPr>
              <a:t>Hallazgos Principales</a:t>
            </a:r>
            <a:endParaRPr lang="en-US" sz="1500" dirty="0">
              <a:latin typeface="ui-sans-serif"/>
            </a:endParaRPr>
          </a:p>
        </p:txBody>
      </p:sp>
      <p:sp>
        <p:nvSpPr>
          <p:cNvPr id="14" name="Text 3"/>
          <p:cNvSpPr/>
          <p:nvPr/>
        </p:nvSpPr>
        <p:spPr>
          <a:xfrm>
            <a:off x="685800" y="2466975"/>
            <a:ext cx="5105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ui-sans-serif"/>
                <a:ea typeface="Roboto" pitchFamily="34" charset="-122"/>
                <a:cs typeface="Roboto" pitchFamily="34" charset="-120"/>
              </a:rPr>
              <a:t>Identificación de los continentes con mayor volumen de importaciones de productos colombianos.</a:t>
            </a:r>
            <a:endParaRPr lang="en-US" sz="1200" dirty="0">
              <a:latin typeface="ui-sans-serif"/>
            </a:endParaRPr>
          </a:p>
        </p:txBody>
      </p:sp>
      <p:sp>
        <p:nvSpPr>
          <p:cNvPr id="15" name="Text 4"/>
          <p:cNvSpPr/>
          <p:nvPr/>
        </p:nvSpPr>
        <p:spPr>
          <a:xfrm>
            <a:off x="685800" y="3038475"/>
            <a:ext cx="546532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ui-sans-serif"/>
                <a:ea typeface="Roboto" pitchFamily="34" charset="-122"/>
                <a:cs typeface="Roboto" pitchFamily="34" charset="-120"/>
              </a:rPr>
              <a:t>Visualización clara de los mercados más dinámicos para Colombia.</a:t>
            </a:r>
            <a:endParaRPr lang="en-US" sz="1200" dirty="0">
              <a:latin typeface="ui-sans-serif"/>
            </a:endParaRPr>
          </a:p>
        </p:txBody>
      </p:sp>
      <p:sp>
        <p:nvSpPr>
          <p:cNvPr id="16" name="Text 5"/>
          <p:cNvSpPr/>
          <p:nvPr/>
        </p:nvSpPr>
        <p:spPr>
          <a:xfrm>
            <a:off x="685800" y="3381375"/>
            <a:ext cx="4279821"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ui-sans-serif"/>
                <a:ea typeface="Roboto" pitchFamily="34" charset="-122"/>
                <a:cs typeface="Roboto" pitchFamily="34" charset="-120"/>
              </a:rPr>
              <a:t>Mercancías más demandadas por región geográfica.</a:t>
            </a:r>
            <a:endParaRPr lang="en-US" sz="1200" dirty="0">
              <a:latin typeface="ui-sans-serif"/>
            </a:endParaRPr>
          </a:p>
        </p:txBody>
      </p:sp>
      <p:sp>
        <p:nvSpPr>
          <p:cNvPr id="17" name="Text 6"/>
          <p:cNvSpPr/>
          <p:nvPr/>
        </p:nvSpPr>
        <p:spPr>
          <a:xfrm>
            <a:off x="676275" y="3838575"/>
            <a:ext cx="6400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DBA74"/>
                </a:solidFill>
                <a:latin typeface="ui-sans-serif"/>
                <a:ea typeface="Roboto" pitchFamily="34" charset="-122"/>
                <a:cs typeface="Roboto" pitchFamily="34" charset="-120"/>
              </a:rPr>
              <a:t>Implicaciones Estratégicas</a:t>
            </a:r>
            <a:endParaRPr lang="en-US" sz="1500" dirty="0">
              <a:latin typeface="ui-sans-serif"/>
            </a:endParaRPr>
          </a:p>
        </p:txBody>
      </p:sp>
      <p:sp>
        <p:nvSpPr>
          <p:cNvPr id="18" name="Text 7"/>
          <p:cNvSpPr/>
          <p:nvPr/>
        </p:nvSpPr>
        <p:spPr>
          <a:xfrm>
            <a:off x="457200" y="4219575"/>
            <a:ext cx="5334000" cy="6858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ui-sans-serif"/>
                <a:ea typeface="Roboto" pitchFamily="34" charset="-122"/>
                <a:cs typeface="Roboto" pitchFamily="34" charset="-120"/>
              </a:rPr>
              <a:t>La distribución por continentes permite a las empresas colombianas focalizar sus esfuerzos comerciales en mercados con mayor potencial, optimizando recursos y maximizando oportunidades de internacionalización.</a:t>
            </a:r>
            <a:endParaRPr lang="en-US" sz="1200" dirty="0">
              <a:latin typeface="ui-sans-serif"/>
            </a:endParaRPr>
          </a:p>
        </p:txBody>
      </p:sp>
      <p:sp>
        <p:nvSpPr>
          <p:cNvPr id="19" name="Text 8"/>
          <p:cNvSpPr/>
          <p:nvPr/>
        </p:nvSpPr>
        <p:spPr>
          <a:xfrm>
            <a:off x="6910090" y="5443538"/>
            <a:ext cx="4010471"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Figura 14. Distribución de exportaciones por continente.
Participación de cada </a:t>
            </a:r>
            <a:r>
              <a:rPr lang="en-US" sz="1050" dirty="0">
                <a:solidFill>
                  <a:srgbClr val="9CA3AF"/>
                </a:solidFill>
                <a:latin typeface="ui-sans-serif"/>
                <a:ea typeface="Roboto" pitchFamily="34" charset="-122"/>
                <a:cs typeface="Roboto" pitchFamily="34" charset="-120"/>
              </a:rPr>
              <a:t>continente</a:t>
            </a:r>
            <a:r>
              <a:rPr lang="en-US" sz="1050" dirty="0">
                <a:solidFill>
                  <a:srgbClr val="9CA3AF"/>
                </a:solidFill>
                <a:latin typeface="Roboto" pitchFamily="34" charset="0"/>
                <a:ea typeface="Roboto" pitchFamily="34" charset="-122"/>
                <a:cs typeface="Roboto" pitchFamily="34" charset="-120"/>
              </a:rPr>
              <a:t> en las exportaciones colombianas.</a:t>
            </a:r>
            <a:endParaRPr lang="en-US" sz="1050" dirty="0"/>
          </a:p>
        </p:txBody>
      </p:sp>
      <p:sp>
        <p:nvSpPr>
          <p:cNvPr id="21" name="Text 10"/>
          <p:cNvSpPr/>
          <p:nvPr/>
        </p:nvSpPr>
        <p:spPr>
          <a:xfrm>
            <a:off x="11475244" y="6229350"/>
            <a:ext cx="311468" cy="1524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7/18</a:t>
            </a:r>
            <a:endParaRPr lang="en-US" sz="1050" dirty="0"/>
          </a:p>
        </p:txBody>
      </p:sp>
      <p:pic>
        <p:nvPicPr>
          <p:cNvPr id="23" name="Image 1" descr="preencoded.png"/>
          <p:cNvPicPr>
            <a:picLocks noChangeAspect="1"/>
          </p:cNvPicPr>
          <p:nvPr/>
        </p:nvPicPr>
        <p:blipFill>
          <a:blip r:embed="rId8"/>
          <a:stretch>
            <a:fillRect/>
          </a:stretch>
        </p:blipFill>
        <p:spPr>
          <a:xfrm>
            <a:off x="457200" y="955790"/>
            <a:ext cx="1341120" cy="41910"/>
          </a:xfrm>
          <a:prstGeom prst="rect">
            <a:avLst/>
          </a:prstGeom>
        </p:spPr>
      </p:pic>
    </p:spTree>
    <p:extLst>
      <p:ext uri="{BB962C8B-B14F-4D97-AF65-F5344CB8AC3E}">
        <p14:creationId xmlns:p14="http://schemas.microsoft.com/office/powerpoint/2010/main" val="338244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990600"/>
            <a:ext cx="1219200" cy="38100"/>
          </a:xfrm>
          <a:prstGeom prst="rect">
            <a:avLst/>
          </a:prstGeom>
        </p:spPr>
      </p:pic>
      <p:pic>
        <p:nvPicPr>
          <p:cNvPr id="4" name="Image 2" descr="preencoded.png"/>
          <p:cNvPicPr>
            <a:picLocks noChangeAspect="1"/>
          </p:cNvPicPr>
          <p:nvPr/>
        </p:nvPicPr>
        <p:blipFill>
          <a:blip r:embed="rId5"/>
          <a:stretch>
            <a:fillRect/>
          </a:stretch>
        </p:blipFill>
        <p:spPr>
          <a:xfrm>
            <a:off x="609600" y="1181100"/>
            <a:ext cx="5391150" cy="1314450"/>
          </a:xfrm>
          <a:prstGeom prst="rect">
            <a:avLst/>
          </a:prstGeom>
        </p:spPr>
      </p:pic>
      <p:pic>
        <p:nvPicPr>
          <p:cNvPr id="5" name="Image 3" descr="preencoded.png"/>
          <p:cNvPicPr>
            <a:picLocks noChangeAspect="1"/>
          </p:cNvPicPr>
          <p:nvPr/>
        </p:nvPicPr>
        <p:blipFill>
          <a:blip r:embed="rId6"/>
          <a:stretch>
            <a:fillRect/>
          </a:stretch>
        </p:blipFill>
        <p:spPr>
          <a:xfrm>
            <a:off x="723900" y="1905000"/>
            <a:ext cx="476250" cy="476250"/>
          </a:xfrm>
          <a:prstGeom prst="rect">
            <a:avLst/>
          </a:prstGeom>
        </p:spPr>
      </p:pic>
      <p:pic>
        <p:nvPicPr>
          <p:cNvPr id="6" name="Image 4" descr="preencoded.png"/>
          <p:cNvPicPr>
            <a:picLocks noChangeAspect="1"/>
          </p:cNvPicPr>
          <p:nvPr/>
        </p:nvPicPr>
        <p:blipFill>
          <a:blip r:embed="rId7"/>
          <a:stretch>
            <a:fillRect/>
          </a:stretch>
        </p:blipFill>
        <p:spPr>
          <a:xfrm>
            <a:off x="847725" y="1990725"/>
            <a:ext cx="228600" cy="304800"/>
          </a:xfrm>
          <a:prstGeom prst="rect">
            <a:avLst/>
          </a:prstGeom>
        </p:spPr>
      </p:pic>
      <p:pic>
        <p:nvPicPr>
          <p:cNvPr id="7" name="Image 5" descr="preencoded.png"/>
          <p:cNvPicPr>
            <a:picLocks noChangeAspect="1"/>
          </p:cNvPicPr>
          <p:nvPr/>
        </p:nvPicPr>
        <p:blipFill>
          <a:blip r:embed="rId5"/>
          <a:stretch>
            <a:fillRect/>
          </a:stretch>
        </p:blipFill>
        <p:spPr>
          <a:xfrm>
            <a:off x="6191250" y="1181100"/>
            <a:ext cx="5391150" cy="1314450"/>
          </a:xfrm>
          <a:prstGeom prst="rect">
            <a:avLst/>
          </a:prstGeom>
        </p:spPr>
      </p:pic>
      <p:pic>
        <p:nvPicPr>
          <p:cNvPr id="8" name="Image 6" descr="preencoded.png"/>
          <p:cNvPicPr>
            <a:picLocks noChangeAspect="1"/>
          </p:cNvPicPr>
          <p:nvPr/>
        </p:nvPicPr>
        <p:blipFill>
          <a:blip r:embed="rId8"/>
          <a:stretch>
            <a:fillRect/>
          </a:stretch>
        </p:blipFill>
        <p:spPr>
          <a:xfrm>
            <a:off x="6305550" y="1905000"/>
            <a:ext cx="476250" cy="476250"/>
          </a:xfrm>
          <a:prstGeom prst="rect">
            <a:avLst/>
          </a:prstGeom>
        </p:spPr>
      </p:pic>
      <p:pic>
        <p:nvPicPr>
          <p:cNvPr id="9" name="Image 7" descr="preencoded.png"/>
          <p:cNvPicPr>
            <a:picLocks noChangeAspect="1"/>
          </p:cNvPicPr>
          <p:nvPr/>
        </p:nvPicPr>
        <p:blipFill>
          <a:blip r:embed="rId9"/>
          <a:stretch>
            <a:fillRect/>
          </a:stretch>
        </p:blipFill>
        <p:spPr>
          <a:xfrm>
            <a:off x="6429375" y="1990725"/>
            <a:ext cx="228600" cy="304800"/>
          </a:xfrm>
          <a:prstGeom prst="rect">
            <a:avLst/>
          </a:prstGeom>
        </p:spPr>
      </p:pic>
      <p:pic>
        <p:nvPicPr>
          <p:cNvPr id="10" name="Image 8" descr="preencoded.png"/>
          <p:cNvPicPr>
            <a:picLocks noChangeAspect="1"/>
          </p:cNvPicPr>
          <p:nvPr/>
        </p:nvPicPr>
        <p:blipFill>
          <a:blip r:embed="rId5"/>
          <a:stretch>
            <a:fillRect/>
          </a:stretch>
        </p:blipFill>
        <p:spPr>
          <a:xfrm>
            <a:off x="609600" y="2686050"/>
            <a:ext cx="5391150" cy="1314450"/>
          </a:xfrm>
          <a:prstGeom prst="rect">
            <a:avLst/>
          </a:prstGeom>
        </p:spPr>
      </p:pic>
      <p:pic>
        <p:nvPicPr>
          <p:cNvPr id="11" name="Image 9" descr="preencoded.png"/>
          <p:cNvPicPr>
            <a:picLocks noChangeAspect="1"/>
          </p:cNvPicPr>
          <p:nvPr/>
        </p:nvPicPr>
        <p:blipFill>
          <a:blip r:embed="rId6"/>
          <a:stretch>
            <a:fillRect/>
          </a:stretch>
        </p:blipFill>
        <p:spPr>
          <a:xfrm>
            <a:off x="723900" y="3409950"/>
            <a:ext cx="476250" cy="476250"/>
          </a:xfrm>
          <a:prstGeom prst="rect">
            <a:avLst/>
          </a:prstGeom>
        </p:spPr>
      </p:pic>
      <p:pic>
        <p:nvPicPr>
          <p:cNvPr id="12" name="Image 10" descr="preencoded.png"/>
          <p:cNvPicPr>
            <a:picLocks noChangeAspect="1"/>
          </p:cNvPicPr>
          <p:nvPr/>
        </p:nvPicPr>
        <p:blipFill>
          <a:blip r:embed="rId10"/>
          <a:stretch>
            <a:fillRect/>
          </a:stretch>
        </p:blipFill>
        <p:spPr>
          <a:xfrm>
            <a:off x="847725" y="3495675"/>
            <a:ext cx="228600" cy="304800"/>
          </a:xfrm>
          <a:prstGeom prst="rect">
            <a:avLst/>
          </a:prstGeom>
        </p:spPr>
      </p:pic>
      <p:pic>
        <p:nvPicPr>
          <p:cNvPr id="13" name="Image 11" descr="preencoded.png"/>
          <p:cNvPicPr>
            <a:picLocks noChangeAspect="1"/>
          </p:cNvPicPr>
          <p:nvPr/>
        </p:nvPicPr>
        <p:blipFill>
          <a:blip r:embed="rId5"/>
          <a:stretch>
            <a:fillRect/>
          </a:stretch>
        </p:blipFill>
        <p:spPr>
          <a:xfrm>
            <a:off x="6191250" y="2686050"/>
            <a:ext cx="5391150" cy="1314450"/>
          </a:xfrm>
          <a:prstGeom prst="rect">
            <a:avLst/>
          </a:prstGeom>
        </p:spPr>
      </p:pic>
      <p:pic>
        <p:nvPicPr>
          <p:cNvPr id="14" name="Image 12" descr="preencoded.png"/>
          <p:cNvPicPr>
            <a:picLocks noChangeAspect="1"/>
          </p:cNvPicPr>
          <p:nvPr/>
        </p:nvPicPr>
        <p:blipFill>
          <a:blip r:embed="rId8"/>
          <a:stretch>
            <a:fillRect/>
          </a:stretch>
        </p:blipFill>
        <p:spPr>
          <a:xfrm>
            <a:off x="6305550" y="3409950"/>
            <a:ext cx="476250" cy="476250"/>
          </a:xfrm>
          <a:prstGeom prst="rect">
            <a:avLst/>
          </a:prstGeom>
        </p:spPr>
      </p:pic>
      <p:pic>
        <p:nvPicPr>
          <p:cNvPr id="15" name="Image 13" descr="preencoded.png"/>
          <p:cNvPicPr>
            <a:picLocks noChangeAspect="1"/>
          </p:cNvPicPr>
          <p:nvPr/>
        </p:nvPicPr>
        <p:blipFill>
          <a:blip r:embed="rId11"/>
          <a:stretch>
            <a:fillRect/>
          </a:stretch>
        </p:blipFill>
        <p:spPr>
          <a:xfrm>
            <a:off x="6429375" y="3495675"/>
            <a:ext cx="228600" cy="304800"/>
          </a:xfrm>
          <a:prstGeom prst="rect">
            <a:avLst/>
          </a:prstGeom>
        </p:spPr>
      </p:pic>
      <p:pic>
        <p:nvPicPr>
          <p:cNvPr id="16" name="Image 14" descr="preencoded.png"/>
          <p:cNvPicPr>
            <a:picLocks noChangeAspect="1"/>
          </p:cNvPicPr>
          <p:nvPr/>
        </p:nvPicPr>
        <p:blipFill>
          <a:blip r:embed="rId12"/>
          <a:stretch>
            <a:fillRect/>
          </a:stretch>
        </p:blipFill>
        <p:spPr>
          <a:xfrm>
            <a:off x="609600" y="4229100"/>
            <a:ext cx="10972800" cy="1314450"/>
          </a:xfrm>
          <a:prstGeom prst="rect">
            <a:avLst/>
          </a:prstGeom>
        </p:spPr>
      </p:pic>
      <p:pic>
        <p:nvPicPr>
          <p:cNvPr id="17" name="Image 15" descr="preencoded.png"/>
          <p:cNvPicPr>
            <a:picLocks noChangeAspect="1"/>
          </p:cNvPicPr>
          <p:nvPr/>
        </p:nvPicPr>
        <p:blipFill>
          <a:blip r:embed="rId6"/>
          <a:stretch>
            <a:fillRect/>
          </a:stretch>
        </p:blipFill>
        <p:spPr>
          <a:xfrm>
            <a:off x="723900" y="4953000"/>
            <a:ext cx="476250" cy="476250"/>
          </a:xfrm>
          <a:prstGeom prst="rect">
            <a:avLst/>
          </a:prstGeom>
        </p:spPr>
      </p:pic>
      <p:pic>
        <p:nvPicPr>
          <p:cNvPr id="18" name="Image 16" descr="preencoded.png"/>
          <p:cNvPicPr>
            <a:picLocks noChangeAspect="1"/>
          </p:cNvPicPr>
          <p:nvPr/>
        </p:nvPicPr>
        <p:blipFill>
          <a:blip r:embed="rId13"/>
          <a:stretch>
            <a:fillRect/>
          </a:stretch>
        </p:blipFill>
        <p:spPr>
          <a:xfrm>
            <a:off x="847725" y="5038725"/>
            <a:ext cx="228600" cy="304800"/>
          </a:xfrm>
          <a:prstGeom prst="rect">
            <a:avLst/>
          </a:prstGeom>
        </p:spPr>
      </p:pic>
      <p:sp>
        <p:nvSpPr>
          <p:cNvPr id="19" name="Text 0"/>
          <p:cNvSpPr/>
          <p:nvPr/>
        </p:nvSpPr>
        <p:spPr>
          <a:xfrm>
            <a:off x="609600" y="381000"/>
            <a:ext cx="13167360" cy="457200"/>
          </a:xfrm>
          <a:prstGeom prst="rect">
            <a:avLst/>
          </a:prstGeom>
          <a:noFill/>
          <a:ln/>
        </p:spPr>
        <p:txBody>
          <a:bodyPr vert="horz" wrap="square" lIns="0" tIns="0" rIns="0" bIns="0" rtlCol="0" anchor="t"/>
          <a:lstStyle/>
          <a:p>
            <a:pPr marL="0" indent="0">
              <a:lnSpc>
                <a:spcPts val="3600"/>
              </a:lnSpc>
              <a:buNone/>
            </a:pPr>
            <a:r>
              <a:rPr lang="en-US" sz="3600" b="1" dirty="0">
                <a:solidFill>
                  <a:srgbClr val="FFFFFF"/>
                </a:solidFill>
                <a:latin typeface="ui-sans-serif" pitchFamily="34" charset="0"/>
                <a:ea typeface="ui-sans-serif" pitchFamily="34" charset="-122"/>
                <a:cs typeface="ui-sans-serif" pitchFamily="34" charset="-120"/>
              </a:rPr>
              <a:t>Objetivos SMART del Proyecto</a:t>
            </a:r>
            <a:endParaRPr lang="en-US" sz="3600" dirty="0"/>
          </a:p>
        </p:txBody>
      </p:sp>
      <p:sp>
        <p:nvSpPr>
          <p:cNvPr id="20" name="Text 1"/>
          <p:cNvSpPr/>
          <p:nvPr/>
        </p:nvSpPr>
        <p:spPr>
          <a:xfrm>
            <a:off x="831800" y="1295400"/>
            <a:ext cx="312360" cy="571500"/>
          </a:xfrm>
          <a:prstGeom prst="rect">
            <a:avLst/>
          </a:prstGeom>
          <a:noFill/>
          <a:ln/>
        </p:spPr>
        <p:txBody>
          <a:bodyPr vert="horz" wrap="square" lIns="0" tIns="0" rIns="0" bIns="0" rtlCol="0" anchor="t"/>
          <a:lstStyle/>
          <a:p>
            <a:pPr marL="0" indent="0">
              <a:lnSpc>
                <a:spcPts val="4500"/>
              </a:lnSpc>
              <a:buNone/>
            </a:pPr>
            <a:r>
              <a:rPr lang="en-US" sz="3000" b="1" dirty="0">
                <a:solidFill>
                  <a:srgbClr val="38BDF8"/>
                </a:solidFill>
                <a:latin typeface="ui-sans-serif" pitchFamily="34" charset="0"/>
                <a:ea typeface="ui-sans-serif" pitchFamily="34" charset="-122"/>
                <a:cs typeface="ui-sans-serif" pitchFamily="34" charset="-120"/>
              </a:rPr>
              <a:t>E</a:t>
            </a:r>
            <a:endParaRPr lang="en-US" sz="3000" dirty="0"/>
          </a:p>
        </p:txBody>
      </p:sp>
      <p:sp>
        <p:nvSpPr>
          <p:cNvPr id="21" name="Text 2"/>
          <p:cNvSpPr/>
          <p:nvPr/>
        </p:nvSpPr>
        <p:spPr>
          <a:xfrm>
            <a:off x="1314450" y="1295400"/>
            <a:ext cx="4572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Específico</a:t>
            </a:r>
            <a:endParaRPr lang="en-US" sz="1500" dirty="0"/>
          </a:p>
        </p:txBody>
      </p:sp>
      <p:sp>
        <p:nvSpPr>
          <p:cNvPr id="22" name="Text 3"/>
          <p:cNvSpPr/>
          <p:nvPr/>
        </p:nvSpPr>
        <p:spPr>
          <a:xfrm>
            <a:off x="1314450" y="1600200"/>
            <a:ext cx="4572000" cy="6858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Limpiar datos históricos de exportaciones colombianas (2024-2025), asegurando calidad y tratando valores atípicos.</a:t>
            </a:r>
            <a:endParaRPr lang="en-US" sz="1200" dirty="0"/>
          </a:p>
        </p:txBody>
      </p:sp>
      <p:sp>
        <p:nvSpPr>
          <p:cNvPr id="23" name="Text 4"/>
          <p:cNvSpPr/>
          <p:nvPr/>
        </p:nvSpPr>
        <p:spPr>
          <a:xfrm>
            <a:off x="6354068" y="1295400"/>
            <a:ext cx="455057" cy="571500"/>
          </a:xfrm>
          <a:prstGeom prst="rect">
            <a:avLst/>
          </a:prstGeom>
          <a:noFill/>
          <a:ln/>
        </p:spPr>
        <p:txBody>
          <a:bodyPr vert="horz" wrap="square" lIns="0" tIns="0" rIns="0" bIns="0" rtlCol="0" anchor="t"/>
          <a:lstStyle/>
          <a:p>
            <a:pPr marL="0" indent="0">
              <a:lnSpc>
                <a:spcPts val="4500"/>
              </a:lnSpc>
              <a:buNone/>
            </a:pPr>
            <a:r>
              <a:rPr lang="en-US" sz="3000" b="1" dirty="0">
                <a:solidFill>
                  <a:srgbClr val="38BDF8"/>
                </a:solidFill>
                <a:latin typeface="ui-sans-serif" pitchFamily="34" charset="0"/>
                <a:ea typeface="ui-sans-serif" pitchFamily="34" charset="-122"/>
                <a:cs typeface="ui-sans-serif" pitchFamily="34" charset="-120"/>
              </a:rPr>
              <a:t>M</a:t>
            </a:r>
            <a:endParaRPr lang="en-US" sz="3000" dirty="0"/>
          </a:p>
        </p:txBody>
      </p:sp>
      <p:sp>
        <p:nvSpPr>
          <p:cNvPr id="24" name="Text 5"/>
          <p:cNvSpPr/>
          <p:nvPr/>
        </p:nvSpPr>
        <p:spPr>
          <a:xfrm>
            <a:off x="6896100" y="1295400"/>
            <a:ext cx="4572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Medible</a:t>
            </a:r>
            <a:endParaRPr lang="en-US" sz="1500" dirty="0"/>
          </a:p>
        </p:txBody>
      </p:sp>
      <p:sp>
        <p:nvSpPr>
          <p:cNvPr id="25" name="Text 6"/>
          <p:cNvSpPr/>
          <p:nvPr/>
        </p:nvSpPr>
        <p:spPr>
          <a:xfrm>
            <a:off x="6896100" y="1600200"/>
            <a:ext cx="4572000" cy="4572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Entrenar cuatro modelos ML (regresión lineal, logística, KNN y Árboles de Decisión) para predicción de demanda.</a:t>
            </a:r>
            <a:endParaRPr lang="en-US" sz="1200" dirty="0"/>
          </a:p>
        </p:txBody>
      </p:sp>
      <p:sp>
        <p:nvSpPr>
          <p:cNvPr id="26" name="Text 7"/>
          <p:cNvSpPr/>
          <p:nvPr/>
        </p:nvSpPr>
        <p:spPr>
          <a:xfrm>
            <a:off x="814536" y="2800350"/>
            <a:ext cx="353973" cy="571500"/>
          </a:xfrm>
          <a:prstGeom prst="rect">
            <a:avLst/>
          </a:prstGeom>
          <a:noFill/>
          <a:ln/>
        </p:spPr>
        <p:txBody>
          <a:bodyPr vert="horz" wrap="square" lIns="0" tIns="0" rIns="0" bIns="0" rtlCol="0" anchor="t"/>
          <a:lstStyle/>
          <a:p>
            <a:pPr marL="0" indent="0">
              <a:lnSpc>
                <a:spcPts val="4500"/>
              </a:lnSpc>
              <a:buNone/>
            </a:pPr>
            <a:r>
              <a:rPr lang="en-US" sz="3000" b="1" dirty="0">
                <a:solidFill>
                  <a:srgbClr val="38BDF8"/>
                </a:solidFill>
                <a:latin typeface="ui-sans-serif" pitchFamily="34" charset="0"/>
                <a:ea typeface="ui-sans-serif" pitchFamily="34" charset="-122"/>
                <a:cs typeface="ui-sans-serif" pitchFamily="34" charset="-120"/>
              </a:rPr>
              <a:t>A</a:t>
            </a:r>
            <a:endParaRPr lang="en-US" sz="3000" dirty="0"/>
          </a:p>
        </p:txBody>
      </p:sp>
      <p:sp>
        <p:nvSpPr>
          <p:cNvPr id="27" name="Text 8"/>
          <p:cNvSpPr/>
          <p:nvPr/>
        </p:nvSpPr>
        <p:spPr>
          <a:xfrm>
            <a:off x="1314450" y="2800350"/>
            <a:ext cx="4572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Alcanzable</a:t>
            </a:r>
            <a:endParaRPr lang="en-US" sz="1500" dirty="0"/>
          </a:p>
        </p:txBody>
      </p:sp>
      <p:sp>
        <p:nvSpPr>
          <p:cNvPr id="28" name="Text 9"/>
          <p:cNvSpPr/>
          <p:nvPr/>
        </p:nvSpPr>
        <p:spPr>
          <a:xfrm>
            <a:off x="1314450" y="3105150"/>
            <a:ext cx="4572000" cy="4572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Validar modelo seleccionado, revisando métricas de rendimiento para asegurar precisión y confiabilidad.</a:t>
            </a:r>
            <a:endParaRPr lang="en-US" sz="1200" dirty="0"/>
          </a:p>
        </p:txBody>
      </p:sp>
      <p:sp>
        <p:nvSpPr>
          <p:cNvPr id="29" name="Text 10"/>
          <p:cNvSpPr/>
          <p:nvPr/>
        </p:nvSpPr>
        <p:spPr>
          <a:xfrm>
            <a:off x="6396930" y="2800350"/>
            <a:ext cx="352187" cy="571500"/>
          </a:xfrm>
          <a:prstGeom prst="rect">
            <a:avLst/>
          </a:prstGeom>
          <a:noFill/>
          <a:ln/>
        </p:spPr>
        <p:txBody>
          <a:bodyPr vert="horz" wrap="square" lIns="0" tIns="0" rIns="0" bIns="0" rtlCol="0" anchor="t"/>
          <a:lstStyle/>
          <a:p>
            <a:pPr marL="0" indent="0">
              <a:lnSpc>
                <a:spcPts val="4500"/>
              </a:lnSpc>
              <a:buNone/>
            </a:pPr>
            <a:r>
              <a:rPr lang="en-US" sz="3000" b="1" dirty="0">
                <a:solidFill>
                  <a:srgbClr val="38BDF8"/>
                </a:solidFill>
                <a:latin typeface="ui-sans-serif" pitchFamily="34" charset="0"/>
                <a:ea typeface="ui-sans-serif" pitchFamily="34" charset="-122"/>
                <a:cs typeface="ui-sans-serif" pitchFamily="34" charset="-120"/>
              </a:rPr>
              <a:t>R</a:t>
            </a:r>
            <a:endParaRPr lang="en-US" sz="3000" dirty="0"/>
          </a:p>
        </p:txBody>
      </p:sp>
      <p:sp>
        <p:nvSpPr>
          <p:cNvPr id="30" name="Text 11"/>
          <p:cNvSpPr/>
          <p:nvPr/>
        </p:nvSpPr>
        <p:spPr>
          <a:xfrm>
            <a:off x="6896100" y="2800350"/>
            <a:ext cx="4572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Relevante</a:t>
            </a:r>
            <a:endParaRPr lang="en-US" sz="1500" dirty="0"/>
          </a:p>
        </p:txBody>
      </p:sp>
      <p:sp>
        <p:nvSpPr>
          <p:cNvPr id="31" name="Text 12"/>
          <p:cNvSpPr/>
          <p:nvPr/>
        </p:nvSpPr>
        <p:spPr>
          <a:xfrm>
            <a:off x="6896100" y="3105150"/>
            <a:ext cx="4572000" cy="4572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Implementar visualizaciones para priorizar 10 clientes y mercados más dinámicos.</a:t>
            </a:r>
            <a:endParaRPr lang="en-US" sz="1200" dirty="0"/>
          </a:p>
        </p:txBody>
      </p:sp>
      <p:sp>
        <p:nvSpPr>
          <p:cNvPr id="32" name="Text 13"/>
          <p:cNvSpPr/>
          <p:nvPr/>
        </p:nvSpPr>
        <p:spPr>
          <a:xfrm>
            <a:off x="831949" y="4343400"/>
            <a:ext cx="312003" cy="571500"/>
          </a:xfrm>
          <a:prstGeom prst="rect">
            <a:avLst/>
          </a:prstGeom>
          <a:noFill/>
          <a:ln/>
        </p:spPr>
        <p:txBody>
          <a:bodyPr vert="horz" wrap="square" lIns="0" tIns="0" rIns="0" bIns="0" rtlCol="0" anchor="t"/>
          <a:lstStyle/>
          <a:p>
            <a:pPr marL="0" indent="0">
              <a:lnSpc>
                <a:spcPts val="4500"/>
              </a:lnSpc>
              <a:buNone/>
            </a:pPr>
            <a:r>
              <a:rPr lang="en-US" sz="3000" b="1" dirty="0">
                <a:solidFill>
                  <a:srgbClr val="38BDF8"/>
                </a:solidFill>
                <a:latin typeface="ui-sans-serif" pitchFamily="34" charset="0"/>
                <a:ea typeface="ui-sans-serif" pitchFamily="34" charset="-122"/>
                <a:cs typeface="ui-sans-serif" pitchFamily="34" charset="-120"/>
              </a:rPr>
              <a:t>T</a:t>
            </a:r>
            <a:endParaRPr lang="en-US" sz="3000" dirty="0"/>
          </a:p>
        </p:txBody>
      </p:sp>
      <p:sp>
        <p:nvSpPr>
          <p:cNvPr id="33" name="Text 14"/>
          <p:cNvSpPr/>
          <p:nvPr/>
        </p:nvSpPr>
        <p:spPr>
          <a:xfrm>
            <a:off x="1314450" y="4343400"/>
            <a:ext cx="8136285"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Temporal</a:t>
            </a:r>
            <a:endParaRPr lang="en-US" sz="1500" dirty="0"/>
          </a:p>
        </p:txBody>
      </p:sp>
      <p:sp>
        <p:nvSpPr>
          <p:cNvPr id="34" name="Text 15"/>
          <p:cNvSpPr/>
          <p:nvPr/>
        </p:nvSpPr>
        <p:spPr>
          <a:xfrm>
            <a:off x="1314450" y="4648200"/>
            <a:ext cx="9763542" cy="2286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Desarrollar solución dentro del período establecido, utilizando metodologías ágiles para entrega oportuna.</a:t>
            </a:r>
            <a:endParaRPr lang="en-US" sz="1200" dirty="0"/>
          </a:p>
        </p:txBody>
      </p:sp>
      <p:sp>
        <p:nvSpPr>
          <p:cNvPr id="36" name="Text 17"/>
          <p:cNvSpPr/>
          <p:nvPr/>
        </p:nvSpPr>
        <p:spPr>
          <a:xfrm>
            <a:off x="11282809" y="6515100"/>
            <a:ext cx="359509"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3/10</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990600"/>
            <a:ext cx="1219200" cy="38100"/>
          </a:xfrm>
          <a:prstGeom prst="rect">
            <a:avLst/>
          </a:prstGeom>
        </p:spPr>
      </p:pic>
      <p:pic>
        <p:nvPicPr>
          <p:cNvPr id="4" name="Image 2" descr="preencoded.png"/>
          <p:cNvPicPr>
            <a:picLocks noChangeAspect="1"/>
          </p:cNvPicPr>
          <p:nvPr/>
        </p:nvPicPr>
        <p:blipFill>
          <a:blip r:embed="rId5"/>
          <a:stretch>
            <a:fillRect/>
          </a:stretch>
        </p:blipFill>
        <p:spPr>
          <a:xfrm>
            <a:off x="3505200" y="1895475"/>
            <a:ext cx="2438400" cy="1876425"/>
          </a:xfrm>
          <a:prstGeom prst="rect">
            <a:avLst/>
          </a:prstGeom>
        </p:spPr>
      </p:pic>
      <p:pic>
        <p:nvPicPr>
          <p:cNvPr id="5" name="Image 3" descr="preencoded.png"/>
          <p:cNvPicPr>
            <a:picLocks noChangeAspect="1"/>
          </p:cNvPicPr>
          <p:nvPr/>
        </p:nvPicPr>
        <p:blipFill>
          <a:blip r:embed="rId6"/>
          <a:stretch>
            <a:fillRect/>
          </a:stretch>
        </p:blipFill>
        <p:spPr>
          <a:xfrm>
            <a:off x="4510088" y="2009775"/>
            <a:ext cx="428625" cy="428625"/>
          </a:xfrm>
          <a:prstGeom prst="rect">
            <a:avLst/>
          </a:prstGeom>
        </p:spPr>
      </p:pic>
      <p:pic>
        <p:nvPicPr>
          <p:cNvPr id="6" name="Image 4" descr="preencoded.png"/>
          <p:cNvPicPr>
            <a:picLocks noChangeAspect="1"/>
          </p:cNvPicPr>
          <p:nvPr/>
        </p:nvPicPr>
        <p:blipFill>
          <a:blip r:embed="rId7"/>
          <a:stretch>
            <a:fillRect/>
          </a:stretch>
        </p:blipFill>
        <p:spPr>
          <a:xfrm>
            <a:off x="4624388" y="2071688"/>
            <a:ext cx="200025" cy="304800"/>
          </a:xfrm>
          <a:prstGeom prst="rect">
            <a:avLst/>
          </a:prstGeom>
        </p:spPr>
      </p:pic>
      <p:pic>
        <p:nvPicPr>
          <p:cNvPr id="7" name="Image 5" descr="preencoded.png"/>
          <p:cNvPicPr>
            <a:picLocks noChangeAspect="1"/>
          </p:cNvPicPr>
          <p:nvPr/>
        </p:nvPicPr>
        <p:blipFill>
          <a:blip r:embed="rId8"/>
          <a:stretch>
            <a:fillRect/>
          </a:stretch>
        </p:blipFill>
        <p:spPr>
          <a:xfrm>
            <a:off x="6248400" y="1895475"/>
            <a:ext cx="2438400" cy="1876425"/>
          </a:xfrm>
          <a:prstGeom prst="rect">
            <a:avLst/>
          </a:prstGeom>
        </p:spPr>
      </p:pic>
      <p:pic>
        <p:nvPicPr>
          <p:cNvPr id="8" name="Image 6" descr="preencoded.png"/>
          <p:cNvPicPr>
            <a:picLocks noChangeAspect="1"/>
          </p:cNvPicPr>
          <p:nvPr/>
        </p:nvPicPr>
        <p:blipFill>
          <a:blip r:embed="rId9"/>
          <a:stretch>
            <a:fillRect/>
          </a:stretch>
        </p:blipFill>
        <p:spPr>
          <a:xfrm>
            <a:off x="7253288" y="2009775"/>
            <a:ext cx="428625" cy="428625"/>
          </a:xfrm>
          <a:prstGeom prst="rect">
            <a:avLst/>
          </a:prstGeom>
        </p:spPr>
      </p:pic>
      <p:pic>
        <p:nvPicPr>
          <p:cNvPr id="9" name="Image 7" descr="preencoded.png"/>
          <p:cNvPicPr>
            <a:picLocks noChangeAspect="1"/>
          </p:cNvPicPr>
          <p:nvPr/>
        </p:nvPicPr>
        <p:blipFill>
          <a:blip r:embed="rId10"/>
          <a:stretch>
            <a:fillRect/>
          </a:stretch>
        </p:blipFill>
        <p:spPr>
          <a:xfrm>
            <a:off x="7339012" y="2071688"/>
            <a:ext cx="257175" cy="304800"/>
          </a:xfrm>
          <a:prstGeom prst="rect">
            <a:avLst/>
          </a:prstGeom>
        </p:spPr>
      </p:pic>
      <p:pic>
        <p:nvPicPr>
          <p:cNvPr id="10" name="Image 8" descr="preencoded.png"/>
          <p:cNvPicPr>
            <a:picLocks noChangeAspect="1"/>
          </p:cNvPicPr>
          <p:nvPr/>
        </p:nvPicPr>
        <p:blipFill>
          <a:blip r:embed="rId11"/>
          <a:stretch>
            <a:fillRect/>
          </a:stretch>
        </p:blipFill>
        <p:spPr>
          <a:xfrm>
            <a:off x="3505200" y="4076700"/>
            <a:ext cx="2438400" cy="1952625"/>
          </a:xfrm>
          <a:prstGeom prst="rect">
            <a:avLst/>
          </a:prstGeom>
        </p:spPr>
      </p:pic>
      <p:pic>
        <p:nvPicPr>
          <p:cNvPr id="11" name="Image 9" descr="preencoded.png"/>
          <p:cNvPicPr>
            <a:picLocks noChangeAspect="1"/>
          </p:cNvPicPr>
          <p:nvPr/>
        </p:nvPicPr>
        <p:blipFill>
          <a:blip r:embed="rId12"/>
          <a:stretch>
            <a:fillRect/>
          </a:stretch>
        </p:blipFill>
        <p:spPr>
          <a:xfrm>
            <a:off x="4510088" y="4191000"/>
            <a:ext cx="428625" cy="428625"/>
          </a:xfrm>
          <a:prstGeom prst="rect">
            <a:avLst/>
          </a:prstGeom>
        </p:spPr>
      </p:pic>
      <p:pic>
        <p:nvPicPr>
          <p:cNvPr id="12" name="Image 10" descr="preencoded.png"/>
          <p:cNvPicPr>
            <a:picLocks noChangeAspect="1"/>
          </p:cNvPicPr>
          <p:nvPr/>
        </p:nvPicPr>
        <p:blipFill>
          <a:blip r:embed="rId13"/>
          <a:stretch>
            <a:fillRect/>
          </a:stretch>
        </p:blipFill>
        <p:spPr>
          <a:xfrm>
            <a:off x="4610100" y="4252913"/>
            <a:ext cx="228600" cy="304800"/>
          </a:xfrm>
          <a:prstGeom prst="rect">
            <a:avLst/>
          </a:prstGeom>
        </p:spPr>
      </p:pic>
      <p:pic>
        <p:nvPicPr>
          <p:cNvPr id="13" name="Image 11" descr="preencoded.png"/>
          <p:cNvPicPr>
            <a:picLocks noChangeAspect="1"/>
          </p:cNvPicPr>
          <p:nvPr/>
        </p:nvPicPr>
        <p:blipFill>
          <a:blip r:embed="rId14"/>
          <a:stretch>
            <a:fillRect/>
          </a:stretch>
        </p:blipFill>
        <p:spPr>
          <a:xfrm>
            <a:off x="6248400" y="4076700"/>
            <a:ext cx="2438400" cy="1952625"/>
          </a:xfrm>
          <a:prstGeom prst="rect">
            <a:avLst/>
          </a:prstGeom>
        </p:spPr>
      </p:pic>
      <p:pic>
        <p:nvPicPr>
          <p:cNvPr id="14" name="Image 12" descr="preencoded.png"/>
          <p:cNvPicPr>
            <a:picLocks noChangeAspect="1"/>
          </p:cNvPicPr>
          <p:nvPr/>
        </p:nvPicPr>
        <p:blipFill>
          <a:blip r:embed="rId15"/>
          <a:stretch>
            <a:fillRect/>
          </a:stretch>
        </p:blipFill>
        <p:spPr>
          <a:xfrm>
            <a:off x="7253288" y="4191000"/>
            <a:ext cx="428625" cy="428625"/>
          </a:xfrm>
          <a:prstGeom prst="rect">
            <a:avLst/>
          </a:prstGeom>
        </p:spPr>
      </p:pic>
      <p:pic>
        <p:nvPicPr>
          <p:cNvPr id="15" name="Image 13" descr="preencoded.png"/>
          <p:cNvPicPr>
            <a:picLocks noChangeAspect="1"/>
          </p:cNvPicPr>
          <p:nvPr/>
        </p:nvPicPr>
        <p:blipFill>
          <a:blip r:embed="rId16"/>
          <a:stretch>
            <a:fillRect/>
          </a:stretch>
        </p:blipFill>
        <p:spPr>
          <a:xfrm>
            <a:off x="7339012" y="4252913"/>
            <a:ext cx="257175" cy="304800"/>
          </a:xfrm>
          <a:prstGeom prst="rect">
            <a:avLst/>
          </a:prstGeom>
        </p:spPr>
      </p:pic>
      <p:sp>
        <p:nvSpPr>
          <p:cNvPr id="16" name="Text 0"/>
          <p:cNvSpPr/>
          <p:nvPr/>
        </p:nvSpPr>
        <p:spPr>
          <a:xfrm>
            <a:off x="609600" y="381000"/>
            <a:ext cx="13167360" cy="457200"/>
          </a:xfrm>
          <a:prstGeom prst="rect">
            <a:avLst/>
          </a:prstGeom>
          <a:noFill/>
          <a:ln/>
        </p:spPr>
        <p:txBody>
          <a:bodyPr vert="horz" wrap="square" lIns="0" tIns="0" rIns="0" bIns="0" rtlCol="0" anchor="t"/>
          <a:lstStyle/>
          <a:p>
            <a:pPr marL="0" indent="0">
              <a:lnSpc>
                <a:spcPts val="3600"/>
              </a:lnSpc>
              <a:buNone/>
            </a:pPr>
            <a:r>
              <a:rPr lang="en-US" sz="3600" b="1" dirty="0">
                <a:solidFill>
                  <a:srgbClr val="FFFFFF"/>
                </a:solidFill>
                <a:latin typeface="ui-sans-serif" pitchFamily="34" charset="0"/>
                <a:ea typeface="ui-sans-serif" pitchFamily="34" charset="-122"/>
                <a:cs typeface="ui-sans-serif" pitchFamily="34" charset="-120"/>
              </a:rPr>
              <a:t>Arquitectura Tecnológica ExportAI Pro</a:t>
            </a:r>
            <a:endParaRPr lang="en-US" sz="3600" dirty="0"/>
          </a:p>
        </p:txBody>
      </p:sp>
      <p:sp>
        <p:nvSpPr>
          <p:cNvPr id="17" name="Text 1"/>
          <p:cNvSpPr/>
          <p:nvPr/>
        </p:nvSpPr>
        <p:spPr>
          <a:xfrm>
            <a:off x="609600" y="1181100"/>
            <a:ext cx="13167360" cy="266700"/>
          </a:xfrm>
          <a:prstGeom prst="rect">
            <a:avLst/>
          </a:prstGeom>
          <a:noFill/>
          <a:ln/>
        </p:spPr>
        <p:txBody>
          <a:bodyPr vert="horz" wrap="square" lIns="0" tIns="0" rIns="0" bIns="0" rtlCol="0" anchor="t"/>
          <a:lstStyle/>
          <a:p>
            <a:pPr marL="0" indent="0">
              <a:lnSpc>
                <a:spcPts val="2100"/>
              </a:lnSpc>
              <a:buNone/>
            </a:pPr>
            <a:r>
              <a:rPr lang="en-US" sz="1500" dirty="0">
                <a:solidFill>
                  <a:srgbClr val="F3F4F6"/>
                </a:solidFill>
                <a:latin typeface="ui-sans-serif" pitchFamily="34" charset="0"/>
                <a:ea typeface="ui-sans-serif" pitchFamily="34" charset="-122"/>
                <a:cs typeface="ui-sans-serif" pitchFamily="34" charset="-120"/>
              </a:rPr>
              <a:t>Sistema integral de ML para análisis y predicción de exportaciones colombianas.</a:t>
            </a:r>
            <a:endParaRPr lang="en-US" sz="1500" dirty="0"/>
          </a:p>
        </p:txBody>
      </p:sp>
      <p:sp>
        <p:nvSpPr>
          <p:cNvPr id="18" name="Text 2"/>
          <p:cNvSpPr/>
          <p:nvPr/>
        </p:nvSpPr>
        <p:spPr>
          <a:xfrm>
            <a:off x="3619500" y="2514600"/>
            <a:ext cx="2209800" cy="5334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ui-sans-serif" pitchFamily="34" charset="0"/>
                <a:ea typeface="ui-sans-serif" pitchFamily="34" charset="-122"/>
                <a:cs typeface="ui-sans-serif" pitchFamily="34" charset="-120"/>
              </a:rPr>
              <a:t>Análisis Exploratorio de Datos (EDA) y ETL</a:t>
            </a:r>
            <a:endParaRPr lang="en-US" sz="1350" dirty="0"/>
          </a:p>
        </p:txBody>
      </p:sp>
      <p:sp>
        <p:nvSpPr>
          <p:cNvPr id="19" name="Text 3"/>
          <p:cNvSpPr/>
          <p:nvPr/>
        </p:nvSpPr>
        <p:spPr>
          <a:xfrm>
            <a:off x="3619500" y="3086100"/>
            <a:ext cx="2209800" cy="571500"/>
          </a:xfrm>
          <a:prstGeom prst="rect">
            <a:avLst/>
          </a:prstGeom>
          <a:noFill/>
          <a:ln/>
        </p:spPr>
        <p:txBody>
          <a:bodyPr vert="horz" wrap="square" lIns="0" tIns="0" rIns="0" bIns="0" rtlCol="0" anchor="t"/>
          <a:lstStyle/>
          <a:p>
            <a:pPr marL="0" indent="0" algn="ctr">
              <a:lnSpc>
                <a:spcPts val="1500"/>
              </a:lnSpc>
              <a:buNone/>
            </a:pPr>
            <a:r>
              <a:rPr lang="en-US" sz="1050" dirty="0">
                <a:solidFill>
                  <a:srgbClr val="E5E7EB"/>
                </a:solidFill>
                <a:latin typeface="ui-sans-serif" pitchFamily="34" charset="0"/>
                <a:ea typeface="ui-sans-serif" pitchFamily="34" charset="-122"/>
                <a:cs typeface="ui-sans-serif" pitchFamily="34" charset="-120"/>
              </a:rPr>
              <a:t>Carga, extracción y transformación de datos para el modelado.</a:t>
            </a:r>
            <a:endParaRPr lang="en-US" sz="1050" dirty="0"/>
          </a:p>
        </p:txBody>
      </p:sp>
      <p:sp>
        <p:nvSpPr>
          <p:cNvPr id="20" name="Text 4"/>
          <p:cNvSpPr/>
          <p:nvPr/>
        </p:nvSpPr>
        <p:spPr>
          <a:xfrm>
            <a:off x="6141720" y="2514600"/>
            <a:ext cx="265176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ui-sans-serif" pitchFamily="34" charset="0"/>
                <a:ea typeface="ui-sans-serif" pitchFamily="34" charset="-122"/>
                <a:cs typeface="ui-sans-serif" pitchFamily="34" charset="-120"/>
              </a:rPr>
              <a:t>Notebooks Jupyter</a:t>
            </a:r>
            <a:endParaRPr lang="en-US" sz="1350" dirty="0"/>
          </a:p>
        </p:txBody>
      </p:sp>
      <p:sp>
        <p:nvSpPr>
          <p:cNvPr id="21" name="Text 5"/>
          <p:cNvSpPr/>
          <p:nvPr/>
        </p:nvSpPr>
        <p:spPr>
          <a:xfrm>
            <a:off x="6362700" y="2819400"/>
            <a:ext cx="2209800" cy="571500"/>
          </a:xfrm>
          <a:prstGeom prst="rect">
            <a:avLst/>
          </a:prstGeom>
          <a:noFill/>
          <a:ln/>
        </p:spPr>
        <p:txBody>
          <a:bodyPr vert="horz" wrap="square" lIns="0" tIns="0" rIns="0" bIns="0" rtlCol="0" anchor="t"/>
          <a:lstStyle/>
          <a:p>
            <a:pPr marL="0" indent="0" algn="ctr">
              <a:lnSpc>
                <a:spcPts val="1500"/>
              </a:lnSpc>
              <a:buNone/>
            </a:pPr>
            <a:r>
              <a:rPr lang="en-US" sz="1050" dirty="0">
                <a:solidFill>
                  <a:srgbClr val="E5E7EB"/>
                </a:solidFill>
                <a:latin typeface="ui-sans-serif" pitchFamily="34" charset="0"/>
                <a:ea typeface="ui-sans-serif" pitchFamily="34" charset="-122"/>
                <a:cs typeface="ui-sans-serif" pitchFamily="34" charset="-120"/>
              </a:rPr>
              <a:t>Entorno para código, texto, visualizaciones y salidas secuenciales.</a:t>
            </a:r>
            <a:endParaRPr lang="en-US" sz="1050" dirty="0"/>
          </a:p>
        </p:txBody>
      </p:sp>
      <p:sp>
        <p:nvSpPr>
          <p:cNvPr id="22" name="Text 6"/>
          <p:cNvSpPr/>
          <p:nvPr/>
        </p:nvSpPr>
        <p:spPr>
          <a:xfrm>
            <a:off x="3619500" y="4695825"/>
            <a:ext cx="2209800" cy="8001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ui-sans-serif" pitchFamily="34" charset="0"/>
                <a:ea typeface="ui-sans-serif" pitchFamily="34" charset="-122"/>
                <a:cs typeface="ui-sans-serif" pitchFamily="34" charset="-120"/>
              </a:rPr>
              <a:t>Modelos de Machine Learning Supervisados</a:t>
            </a:r>
            <a:endParaRPr lang="en-US" sz="1350" dirty="0"/>
          </a:p>
        </p:txBody>
      </p:sp>
      <p:sp>
        <p:nvSpPr>
          <p:cNvPr id="23" name="Text 7"/>
          <p:cNvSpPr/>
          <p:nvPr/>
        </p:nvSpPr>
        <p:spPr>
          <a:xfrm>
            <a:off x="3619500" y="5534025"/>
            <a:ext cx="2209800"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E5E7EB"/>
                </a:solidFill>
                <a:latin typeface="ui-sans-serif" pitchFamily="34" charset="0"/>
                <a:ea typeface="ui-sans-serif" pitchFamily="34" charset="-122"/>
                <a:cs typeface="ui-sans-serif" pitchFamily="34" charset="-120"/>
              </a:rPr>
              <a:t>Cuatro modelos para predicción y clasificación.</a:t>
            </a:r>
            <a:endParaRPr lang="en-US" sz="1050" dirty="0"/>
          </a:p>
        </p:txBody>
      </p:sp>
      <p:sp>
        <p:nvSpPr>
          <p:cNvPr id="24" name="Text 8"/>
          <p:cNvSpPr/>
          <p:nvPr/>
        </p:nvSpPr>
        <p:spPr>
          <a:xfrm>
            <a:off x="6141720" y="4695825"/>
            <a:ext cx="265176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ui-sans-serif" pitchFamily="34" charset="0"/>
                <a:ea typeface="ui-sans-serif" pitchFamily="34" charset="-122"/>
                <a:cs typeface="ui-sans-serif" pitchFamily="34" charset="-120"/>
              </a:rPr>
              <a:t>Aplicación FullStack</a:t>
            </a:r>
            <a:endParaRPr lang="en-US" sz="1350" dirty="0"/>
          </a:p>
        </p:txBody>
      </p:sp>
      <p:sp>
        <p:nvSpPr>
          <p:cNvPr id="25" name="Text 9"/>
          <p:cNvSpPr/>
          <p:nvPr/>
        </p:nvSpPr>
        <p:spPr>
          <a:xfrm>
            <a:off x="6362700" y="5000625"/>
            <a:ext cx="2209800"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E5E7EB"/>
                </a:solidFill>
                <a:latin typeface="ui-sans-serif" pitchFamily="34" charset="0"/>
                <a:ea typeface="ui-sans-serif" pitchFamily="34" charset="-122"/>
                <a:cs typeface="ui-sans-serif" pitchFamily="34" charset="-120"/>
              </a:rPr>
              <a:t>Interfaz para comparar y seleccionar el modelo óptimo.</a:t>
            </a:r>
            <a:endParaRPr lang="en-US" sz="1050" dirty="0"/>
          </a:p>
        </p:txBody>
      </p:sp>
      <p:sp>
        <p:nvSpPr>
          <p:cNvPr id="27" name="Text 11"/>
          <p:cNvSpPr/>
          <p:nvPr/>
        </p:nvSpPr>
        <p:spPr>
          <a:xfrm>
            <a:off x="11282809" y="6515100"/>
            <a:ext cx="359509"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4/10</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990600"/>
            <a:ext cx="1219200" cy="38100"/>
          </a:xfrm>
          <a:prstGeom prst="rect">
            <a:avLst/>
          </a:prstGeom>
        </p:spPr>
      </p:pic>
      <p:pic>
        <p:nvPicPr>
          <p:cNvPr id="4" name="Image 2" descr="preencoded.png"/>
          <p:cNvPicPr>
            <a:picLocks noChangeAspect="1"/>
          </p:cNvPicPr>
          <p:nvPr/>
        </p:nvPicPr>
        <p:blipFill>
          <a:blip r:embed="rId5"/>
          <a:stretch>
            <a:fillRect/>
          </a:stretch>
        </p:blipFill>
        <p:spPr>
          <a:xfrm>
            <a:off x="609600" y="1181100"/>
            <a:ext cx="5372100" cy="2095500"/>
          </a:xfrm>
          <a:prstGeom prst="rect">
            <a:avLst/>
          </a:prstGeom>
        </p:spPr>
      </p:pic>
      <p:pic>
        <p:nvPicPr>
          <p:cNvPr id="5" name="Image 3" descr="preencoded.png"/>
          <p:cNvPicPr>
            <a:picLocks noChangeAspect="1"/>
          </p:cNvPicPr>
          <p:nvPr/>
        </p:nvPicPr>
        <p:blipFill>
          <a:blip r:embed="rId6"/>
          <a:stretch>
            <a:fillRect/>
          </a:stretch>
        </p:blipFill>
        <p:spPr>
          <a:xfrm>
            <a:off x="762000" y="1390650"/>
            <a:ext cx="381000" cy="381000"/>
          </a:xfrm>
          <a:prstGeom prst="rect">
            <a:avLst/>
          </a:prstGeom>
        </p:spPr>
      </p:pic>
      <p:pic>
        <p:nvPicPr>
          <p:cNvPr id="6" name="Image 4" descr="preencoded.png"/>
          <p:cNvPicPr>
            <a:picLocks noChangeAspect="1"/>
          </p:cNvPicPr>
          <p:nvPr/>
        </p:nvPicPr>
        <p:blipFill>
          <a:blip r:embed="rId7"/>
          <a:stretch>
            <a:fillRect/>
          </a:stretch>
        </p:blipFill>
        <p:spPr>
          <a:xfrm>
            <a:off x="852488" y="1428750"/>
            <a:ext cx="200025" cy="304800"/>
          </a:xfrm>
          <a:prstGeom prst="rect">
            <a:avLst/>
          </a:prstGeom>
        </p:spPr>
      </p:pic>
      <p:pic>
        <p:nvPicPr>
          <p:cNvPr id="7" name="Image 5" descr="preencoded.png"/>
          <p:cNvPicPr>
            <a:picLocks noChangeAspect="1"/>
          </p:cNvPicPr>
          <p:nvPr/>
        </p:nvPicPr>
        <p:blipFill>
          <a:blip r:embed="rId8"/>
          <a:stretch>
            <a:fillRect/>
          </a:stretch>
        </p:blipFill>
        <p:spPr>
          <a:xfrm>
            <a:off x="762000" y="2076450"/>
            <a:ext cx="152400" cy="152400"/>
          </a:xfrm>
          <a:prstGeom prst="rect">
            <a:avLst/>
          </a:prstGeom>
        </p:spPr>
      </p:pic>
      <p:pic>
        <p:nvPicPr>
          <p:cNvPr id="8" name="Image 6" descr="preencoded.png"/>
          <p:cNvPicPr>
            <a:picLocks noChangeAspect="1"/>
          </p:cNvPicPr>
          <p:nvPr/>
        </p:nvPicPr>
        <p:blipFill>
          <a:blip r:embed="rId9"/>
          <a:stretch>
            <a:fillRect/>
          </a:stretch>
        </p:blipFill>
        <p:spPr>
          <a:xfrm>
            <a:off x="3352800" y="2076450"/>
            <a:ext cx="152400" cy="152400"/>
          </a:xfrm>
          <a:prstGeom prst="rect">
            <a:avLst/>
          </a:prstGeom>
        </p:spPr>
      </p:pic>
      <p:pic>
        <p:nvPicPr>
          <p:cNvPr id="9" name="Image 7" descr="preencoded.png"/>
          <p:cNvPicPr>
            <a:picLocks noChangeAspect="1"/>
          </p:cNvPicPr>
          <p:nvPr/>
        </p:nvPicPr>
        <p:blipFill>
          <a:blip r:embed="rId10"/>
          <a:stretch>
            <a:fillRect/>
          </a:stretch>
        </p:blipFill>
        <p:spPr>
          <a:xfrm>
            <a:off x="762000" y="2724150"/>
            <a:ext cx="133350" cy="152400"/>
          </a:xfrm>
          <a:prstGeom prst="rect">
            <a:avLst/>
          </a:prstGeom>
        </p:spPr>
      </p:pic>
      <p:pic>
        <p:nvPicPr>
          <p:cNvPr id="10" name="Image 8" descr="preencoded.png"/>
          <p:cNvPicPr>
            <a:picLocks noChangeAspect="1"/>
          </p:cNvPicPr>
          <p:nvPr/>
        </p:nvPicPr>
        <p:blipFill>
          <a:blip r:embed="rId11"/>
          <a:stretch>
            <a:fillRect/>
          </a:stretch>
        </p:blipFill>
        <p:spPr>
          <a:xfrm>
            <a:off x="3352800" y="2724150"/>
            <a:ext cx="152400" cy="152400"/>
          </a:xfrm>
          <a:prstGeom prst="rect">
            <a:avLst/>
          </a:prstGeom>
        </p:spPr>
      </p:pic>
      <p:pic>
        <p:nvPicPr>
          <p:cNvPr id="11" name="Image 9" descr="preencoded.png"/>
          <p:cNvPicPr>
            <a:picLocks noChangeAspect="1"/>
          </p:cNvPicPr>
          <p:nvPr/>
        </p:nvPicPr>
        <p:blipFill>
          <a:blip r:embed="rId12"/>
          <a:stretch>
            <a:fillRect/>
          </a:stretch>
        </p:blipFill>
        <p:spPr>
          <a:xfrm>
            <a:off x="6210300" y="1181100"/>
            <a:ext cx="5372100" cy="2095500"/>
          </a:xfrm>
          <a:prstGeom prst="rect">
            <a:avLst/>
          </a:prstGeom>
        </p:spPr>
      </p:pic>
      <p:pic>
        <p:nvPicPr>
          <p:cNvPr id="12" name="Image 10" descr="preencoded.png"/>
          <p:cNvPicPr>
            <a:picLocks noChangeAspect="1"/>
          </p:cNvPicPr>
          <p:nvPr/>
        </p:nvPicPr>
        <p:blipFill>
          <a:blip r:embed="rId13"/>
          <a:stretch>
            <a:fillRect/>
          </a:stretch>
        </p:blipFill>
        <p:spPr>
          <a:xfrm>
            <a:off x="6362700" y="1676400"/>
            <a:ext cx="5048250" cy="1219200"/>
          </a:xfrm>
          <a:prstGeom prst="rect">
            <a:avLst/>
          </a:prstGeom>
        </p:spPr>
      </p:pic>
      <p:pic>
        <p:nvPicPr>
          <p:cNvPr id="13" name="Image 11" descr="preencoded.png"/>
          <p:cNvPicPr>
            <a:picLocks noChangeAspect="1"/>
          </p:cNvPicPr>
          <p:nvPr/>
        </p:nvPicPr>
        <p:blipFill>
          <a:blip r:embed="rId14"/>
          <a:stretch>
            <a:fillRect/>
          </a:stretch>
        </p:blipFill>
        <p:spPr>
          <a:xfrm>
            <a:off x="609600" y="3429000"/>
            <a:ext cx="5372100" cy="2133600"/>
          </a:xfrm>
          <a:prstGeom prst="rect">
            <a:avLst/>
          </a:prstGeom>
        </p:spPr>
      </p:pic>
      <p:pic>
        <p:nvPicPr>
          <p:cNvPr id="14" name="Image 12" descr="preencoded.png"/>
          <p:cNvPicPr>
            <a:picLocks noChangeAspect="1"/>
          </p:cNvPicPr>
          <p:nvPr/>
        </p:nvPicPr>
        <p:blipFill>
          <a:blip r:embed="rId15"/>
          <a:stretch>
            <a:fillRect/>
          </a:stretch>
        </p:blipFill>
        <p:spPr>
          <a:xfrm>
            <a:off x="762000" y="3581400"/>
            <a:ext cx="381000" cy="381000"/>
          </a:xfrm>
          <a:prstGeom prst="rect">
            <a:avLst/>
          </a:prstGeom>
        </p:spPr>
      </p:pic>
      <p:pic>
        <p:nvPicPr>
          <p:cNvPr id="15" name="Image 13" descr="preencoded.png"/>
          <p:cNvPicPr>
            <a:picLocks noChangeAspect="1"/>
          </p:cNvPicPr>
          <p:nvPr/>
        </p:nvPicPr>
        <p:blipFill>
          <a:blip r:embed="rId16"/>
          <a:stretch>
            <a:fillRect/>
          </a:stretch>
        </p:blipFill>
        <p:spPr>
          <a:xfrm>
            <a:off x="881063" y="3638550"/>
            <a:ext cx="142875" cy="266700"/>
          </a:xfrm>
          <a:prstGeom prst="rect">
            <a:avLst/>
          </a:prstGeom>
        </p:spPr>
      </p:pic>
      <p:pic>
        <p:nvPicPr>
          <p:cNvPr id="16" name="Image 14" descr="preencoded.png"/>
          <p:cNvPicPr>
            <a:picLocks noChangeAspect="1"/>
          </p:cNvPicPr>
          <p:nvPr/>
        </p:nvPicPr>
        <p:blipFill>
          <a:blip r:embed="rId17"/>
          <a:stretch>
            <a:fillRect/>
          </a:stretch>
        </p:blipFill>
        <p:spPr>
          <a:xfrm>
            <a:off x="800100" y="4152900"/>
            <a:ext cx="95250" cy="152400"/>
          </a:xfrm>
          <a:prstGeom prst="rect">
            <a:avLst/>
          </a:prstGeom>
        </p:spPr>
      </p:pic>
      <p:pic>
        <p:nvPicPr>
          <p:cNvPr id="17" name="Image 15" descr="preencoded.png"/>
          <p:cNvPicPr>
            <a:picLocks noChangeAspect="1"/>
          </p:cNvPicPr>
          <p:nvPr/>
        </p:nvPicPr>
        <p:blipFill>
          <a:blip r:embed="rId18"/>
          <a:stretch>
            <a:fillRect/>
          </a:stretch>
        </p:blipFill>
        <p:spPr>
          <a:xfrm>
            <a:off x="800100" y="4495800"/>
            <a:ext cx="152400" cy="152400"/>
          </a:xfrm>
          <a:prstGeom prst="rect">
            <a:avLst/>
          </a:prstGeom>
        </p:spPr>
      </p:pic>
      <p:pic>
        <p:nvPicPr>
          <p:cNvPr id="18" name="Image 16" descr="preencoded.png"/>
          <p:cNvPicPr>
            <a:picLocks noChangeAspect="1"/>
          </p:cNvPicPr>
          <p:nvPr/>
        </p:nvPicPr>
        <p:blipFill>
          <a:blip r:embed="rId19"/>
          <a:stretch>
            <a:fillRect/>
          </a:stretch>
        </p:blipFill>
        <p:spPr>
          <a:xfrm>
            <a:off x="800100" y="4838700"/>
            <a:ext cx="171450" cy="152400"/>
          </a:xfrm>
          <a:prstGeom prst="rect">
            <a:avLst/>
          </a:prstGeom>
        </p:spPr>
      </p:pic>
      <p:pic>
        <p:nvPicPr>
          <p:cNvPr id="19" name="Image 17" descr="preencoded.png"/>
          <p:cNvPicPr>
            <a:picLocks noChangeAspect="1"/>
          </p:cNvPicPr>
          <p:nvPr/>
        </p:nvPicPr>
        <p:blipFill>
          <a:blip r:embed="rId20"/>
          <a:stretch>
            <a:fillRect/>
          </a:stretch>
        </p:blipFill>
        <p:spPr>
          <a:xfrm>
            <a:off x="800100" y="5181600"/>
            <a:ext cx="133350" cy="152400"/>
          </a:xfrm>
          <a:prstGeom prst="rect">
            <a:avLst/>
          </a:prstGeom>
        </p:spPr>
      </p:pic>
      <p:pic>
        <p:nvPicPr>
          <p:cNvPr id="20" name="Image 18" descr="preencoded.png"/>
          <p:cNvPicPr>
            <a:picLocks noChangeAspect="1"/>
          </p:cNvPicPr>
          <p:nvPr/>
        </p:nvPicPr>
        <p:blipFill>
          <a:blip r:embed="rId14"/>
          <a:stretch>
            <a:fillRect/>
          </a:stretch>
        </p:blipFill>
        <p:spPr>
          <a:xfrm>
            <a:off x="6210300" y="3429000"/>
            <a:ext cx="5372100" cy="2133600"/>
          </a:xfrm>
          <a:prstGeom prst="rect">
            <a:avLst/>
          </a:prstGeom>
        </p:spPr>
      </p:pic>
      <p:pic>
        <p:nvPicPr>
          <p:cNvPr id="21" name="Image 19" descr="preencoded.png"/>
          <p:cNvPicPr>
            <a:picLocks noChangeAspect="1"/>
          </p:cNvPicPr>
          <p:nvPr/>
        </p:nvPicPr>
        <p:blipFill>
          <a:blip r:embed="rId21"/>
          <a:stretch>
            <a:fillRect/>
          </a:stretch>
        </p:blipFill>
        <p:spPr>
          <a:xfrm>
            <a:off x="6362700" y="3581400"/>
            <a:ext cx="381000" cy="381000"/>
          </a:xfrm>
          <a:prstGeom prst="rect">
            <a:avLst/>
          </a:prstGeom>
        </p:spPr>
      </p:pic>
      <p:pic>
        <p:nvPicPr>
          <p:cNvPr id="22" name="Image 20" descr="preencoded.png"/>
          <p:cNvPicPr>
            <a:picLocks noChangeAspect="1"/>
          </p:cNvPicPr>
          <p:nvPr/>
        </p:nvPicPr>
        <p:blipFill>
          <a:blip r:embed="rId22"/>
          <a:stretch>
            <a:fillRect/>
          </a:stretch>
        </p:blipFill>
        <p:spPr>
          <a:xfrm>
            <a:off x="6457950" y="3638550"/>
            <a:ext cx="190500" cy="266700"/>
          </a:xfrm>
          <a:prstGeom prst="rect">
            <a:avLst/>
          </a:prstGeom>
        </p:spPr>
      </p:pic>
      <p:pic>
        <p:nvPicPr>
          <p:cNvPr id="23" name="Image 21" descr="preencoded.png"/>
          <p:cNvPicPr>
            <a:picLocks noChangeAspect="1"/>
          </p:cNvPicPr>
          <p:nvPr/>
        </p:nvPicPr>
        <p:blipFill>
          <a:blip r:embed="rId23"/>
          <a:stretch>
            <a:fillRect/>
          </a:stretch>
        </p:blipFill>
        <p:spPr>
          <a:xfrm>
            <a:off x="6400800" y="4152900"/>
            <a:ext cx="152400" cy="152400"/>
          </a:xfrm>
          <a:prstGeom prst="rect">
            <a:avLst/>
          </a:prstGeom>
        </p:spPr>
      </p:pic>
      <p:pic>
        <p:nvPicPr>
          <p:cNvPr id="24" name="Image 22" descr="preencoded.png"/>
          <p:cNvPicPr>
            <a:picLocks noChangeAspect="1"/>
          </p:cNvPicPr>
          <p:nvPr/>
        </p:nvPicPr>
        <p:blipFill>
          <a:blip r:embed="rId24"/>
          <a:stretch>
            <a:fillRect/>
          </a:stretch>
        </p:blipFill>
        <p:spPr>
          <a:xfrm>
            <a:off x="6400800" y="4495800"/>
            <a:ext cx="152400" cy="152400"/>
          </a:xfrm>
          <a:prstGeom prst="rect">
            <a:avLst/>
          </a:prstGeom>
        </p:spPr>
      </p:pic>
      <p:pic>
        <p:nvPicPr>
          <p:cNvPr id="25" name="Image 23" descr="preencoded.png"/>
          <p:cNvPicPr>
            <a:picLocks noChangeAspect="1"/>
          </p:cNvPicPr>
          <p:nvPr/>
        </p:nvPicPr>
        <p:blipFill>
          <a:blip r:embed="rId25"/>
          <a:stretch>
            <a:fillRect/>
          </a:stretch>
        </p:blipFill>
        <p:spPr>
          <a:xfrm>
            <a:off x="6400800" y="4838700"/>
            <a:ext cx="114300" cy="152400"/>
          </a:xfrm>
          <a:prstGeom prst="rect">
            <a:avLst/>
          </a:prstGeom>
        </p:spPr>
      </p:pic>
      <p:pic>
        <p:nvPicPr>
          <p:cNvPr id="26" name="Image 24" descr="preencoded.png"/>
          <p:cNvPicPr>
            <a:picLocks noChangeAspect="1"/>
          </p:cNvPicPr>
          <p:nvPr/>
        </p:nvPicPr>
        <p:blipFill>
          <a:blip r:embed="rId26"/>
          <a:stretch>
            <a:fillRect/>
          </a:stretch>
        </p:blipFill>
        <p:spPr>
          <a:xfrm>
            <a:off x="6400800" y="5181600"/>
            <a:ext cx="171450" cy="152400"/>
          </a:xfrm>
          <a:prstGeom prst="rect">
            <a:avLst/>
          </a:prstGeom>
        </p:spPr>
      </p:pic>
      <p:sp>
        <p:nvSpPr>
          <p:cNvPr id="27" name="Text 0"/>
          <p:cNvSpPr/>
          <p:nvPr/>
        </p:nvSpPr>
        <p:spPr>
          <a:xfrm>
            <a:off x="609600" y="381000"/>
            <a:ext cx="13167360" cy="457200"/>
          </a:xfrm>
          <a:prstGeom prst="rect">
            <a:avLst/>
          </a:prstGeom>
          <a:noFill/>
          <a:ln/>
        </p:spPr>
        <p:txBody>
          <a:bodyPr vert="horz" wrap="square" lIns="0" tIns="0" rIns="0" bIns="0" rtlCol="0" anchor="t"/>
          <a:lstStyle/>
          <a:p>
            <a:pPr marL="0" indent="0">
              <a:lnSpc>
                <a:spcPts val="3600"/>
              </a:lnSpc>
              <a:buNone/>
            </a:pPr>
            <a:r>
              <a:rPr lang="en-US" sz="3600" b="1" dirty="0">
                <a:solidFill>
                  <a:srgbClr val="FFFFFF"/>
                </a:solidFill>
                <a:latin typeface="ui-sans-serif" pitchFamily="34" charset="0"/>
                <a:ea typeface="ui-sans-serif" pitchFamily="34" charset="-122"/>
                <a:cs typeface="ui-sans-serif" pitchFamily="34" charset="-120"/>
              </a:rPr>
              <a:t>Dataset y Variables del Proyecto</a:t>
            </a:r>
            <a:endParaRPr lang="en-US" sz="3600" dirty="0"/>
          </a:p>
        </p:txBody>
      </p:sp>
      <p:sp>
        <p:nvSpPr>
          <p:cNvPr id="28" name="Text 1"/>
          <p:cNvSpPr/>
          <p:nvPr/>
        </p:nvSpPr>
        <p:spPr>
          <a:xfrm>
            <a:off x="1295400" y="1333500"/>
            <a:ext cx="4523601"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DATAPROYECTO.xlsx</a:t>
            </a:r>
            <a:endParaRPr lang="en-US" sz="1500" dirty="0"/>
          </a:p>
        </p:txBody>
      </p:sp>
      <p:sp>
        <p:nvSpPr>
          <p:cNvPr id="29" name="Text 2"/>
          <p:cNvSpPr/>
          <p:nvPr/>
        </p:nvSpPr>
        <p:spPr>
          <a:xfrm>
            <a:off x="1295400" y="1600200"/>
            <a:ext cx="4523601"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ui-sans-serif" pitchFamily="34" charset="0"/>
                <a:ea typeface="ui-sans-serif" pitchFamily="34" charset="-122"/>
                <a:cs typeface="ui-sans-serif" pitchFamily="34" charset="-120"/>
              </a:rPr>
              <a:t>Conjunto de datos de exportaciones colombianas</a:t>
            </a:r>
            <a:endParaRPr lang="en-US" sz="1200" dirty="0"/>
          </a:p>
        </p:txBody>
      </p:sp>
      <p:sp>
        <p:nvSpPr>
          <p:cNvPr id="30" name="Text 3"/>
          <p:cNvSpPr/>
          <p:nvPr/>
        </p:nvSpPr>
        <p:spPr>
          <a:xfrm>
            <a:off x="1028700" y="1943100"/>
            <a:ext cx="1857375"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Registros</a:t>
            </a:r>
            <a:endParaRPr lang="en-US" sz="1050" dirty="0"/>
          </a:p>
        </p:txBody>
      </p:sp>
      <p:sp>
        <p:nvSpPr>
          <p:cNvPr id="31" name="Text 4"/>
          <p:cNvSpPr/>
          <p:nvPr/>
        </p:nvSpPr>
        <p:spPr>
          <a:xfrm>
            <a:off x="1028700" y="2133600"/>
            <a:ext cx="22288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80,000 exportaciones</a:t>
            </a:r>
            <a:endParaRPr lang="en-US" sz="1200" dirty="0"/>
          </a:p>
        </p:txBody>
      </p:sp>
      <p:sp>
        <p:nvSpPr>
          <p:cNvPr id="32" name="Text 5"/>
          <p:cNvSpPr/>
          <p:nvPr/>
        </p:nvSpPr>
        <p:spPr>
          <a:xfrm>
            <a:off x="3619500" y="1943100"/>
            <a:ext cx="1298198"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Variables</a:t>
            </a:r>
            <a:endParaRPr lang="en-US" sz="1050" dirty="0"/>
          </a:p>
        </p:txBody>
      </p:sp>
      <p:sp>
        <p:nvSpPr>
          <p:cNvPr id="33" name="Text 6"/>
          <p:cNvSpPr/>
          <p:nvPr/>
        </p:nvSpPr>
        <p:spPr>
          <a:xfrm>
            <a:off x="3619500" y="2133600"/>
            <a:ext cx="1298198"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30 columnas</a:t>
            </a:r>
            <a:endParaRPr lang="en-US" sz="1200" dirty="0"/>
          </a:p>
        </p:txBody>
      </p:sp>
      <p:sp>
        <p:nvSpPr>
          <p:cNvPr id="34" name="Text 7"/>
          <p:cNvSpPr/>
          <p:nvPr/>
        </p:nvSpPr>
        <p:spPr>
          <a:xfrm>
            <a:off x="1009650" y="2476500"/>
            <a:ext cx="222885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Período</a:t>
            </a:r>
            <a:endParaRPr lang="en-US" sz="1050" dirty="0"/>
          </a:p>
        </p:txBody>
      </p:sp>
      <p:sp>
        <p:nvSpPr>
          <p:cNvPr id="35" name="Text 8"/>
          <p:cNvSpPr/>
          <p:nvPr/>
        </p:nvSpPr>
        <p:spPr>
          <a:xfrm>
            <a:off x="1009650" y="2667000"/>
            <a:ext cx="2228850" cy="4572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2024 - primer semestre 2025</a:t>
            </a:r>
            <a:endParaRPr lang="en-US" sz="1200" dirty="0"/>
          </a:p>
        </p:txBody>
      </p:sp>
      <p:sp>
        <p:nvSpPr>
          <p:cNvPr id="36" name="Text 9"/>
          <p:cNvSpPr/>
          <p:nvPr/>
        </p:nvSpPr>
        <p:spPr>
          <a:xfrm>
            <a:off x="3619500" y="2590800"/>
            <a:ext cx="792778"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Tamaño</a:t>
            </a:r>
            <a:endParaRPr lang="en-US" sz="1050" dirty="0"/>
          </a:p>
        </p:txBody>
      </p:sp>
      <p:sp>
        <p:nvSpPr>
          <p:cNvPr id="37" name="Text 10"/>
          <p:cNvSpPr/>
          <p:nvPr/>
        </p:nvSpPr>
        <p:spPr>
          <a:xfrm>
            <a:off x="3619500" y="2781300"/>
            <a:ext cx="792778"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ui-sans-serif" pitchFamily="34" charset="0"/>
                <a:ea typeface="ui-sans-serif" pitchFamily="34" charset="-122"/>
                <a:cs typeface="ui-sans-serif" pitchFamily="34" charset="-120"/>
              </a:rPr>
              <a:t>~17 MB</a:t>
            </a:r>
            <a:endParaRPr lang="en-US" sz="1200" dirty="0"/>
          </a:p>
        </p:txBody>
      </p:sp>
      <p:sp>
        <p:nvSpPr>
          <p:cNvPr id="38" name="Text 11"/>
          <p:cNvSpPr/>
          <p:nvPr/>
        </p:nvSpPr>
        <p:spPr>
          <a:xfrm>
            <a:off x="6362700" y="1333500"/>
            <a:ext cx="50673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Estructura del Dataset</a:t>
            </a:r>
            <a:endParaRPr lang="en-US" sz="1500" dirty="0"/>
          </a:p>
        </p:txBody>
      </p:sp>
      <p:sp>
        <p:nvSpPr>
          <p:cNvPr id="39" name="Text 12"/>
          <p:cNvSpPr/>
          <p:nvPr/>
        </p:nvSpPr>
        <p:spPr>
          <a:xfrm>
            <a:off x="1257300" y="3638550"/>
            <a:ext cx="2641044"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Variables Numéricas</a:t>
            </a:r>
            <a:endParaRPr lang="en-US" sz="1500" dirty="0"/>
          </a:p>
        </p:txBody>
      </p:sp>
      <p:sp>
        <p:nvSpPr>
          <p:cNvPr id="40" name="Text 13"/>
          <p:cNvSpPr/>
          <p:nvPr/>
        </p:nvSpPr>
        <p:spPr>
          <a:xfrm>
            <a:off x="1009650" y="4114800"/>
            <a:ext cx="1485186" cy="2286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Valor FOB (USD)</a:t>
            </a:r>
            <a:endParaRPr lang="en-US" sz="1200" dirty="0"/>
          </a:p>
        </p:txBody>
      </p:sp>
      <p:sp>
        <p:nvSpPr>
          <p:cNvPr id="41" name="Text 14"/>
          <p:cNvSpPr/>
          <p:nvPr/>
        </p:nvSpPr>
        <p:spPr>
          <a:xfrm>
            <a:off x="1066800" y="4457700"/>
            <a:ext cx="1748254" cy="2286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Peso en kilos netos</a:t>
            </a:r>
            <a:endParaRPr lang="en-US" sz="1200" dirty="0"/>
          </a:p>
        </p:txBody>
      </p:sp>
      <p:sp>
        <p:nvSpPr>
          <p:cNvPr id="42" name="Text 15"/>
          <p:cNvSpPr/>
          <p:nvPr/>
        </p:nvSpPr>
        <p:spPr>
          <a:xfrm>
            <a:off x="1085850" y="4800600"/>
            <a:ext cx="1173004" cy="2286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Cantidad(es)</a:t>
            </a:r>
            <a:endParaRPr lang="en-US" sz="1200" dirty="0"/>
          </a:p>
        </p:txBody>
      </p:sp>
      <p:sp>
        <p:nvSpPr>
          <p:cNvPr id="43" name="Text 16"/>
          <p:cNvSpPr/>
          <p:nvPr/>
        </p:nvSpPr>
        <p:spPr>
          <a:xfrm>
            <a:off x="1047750" y="5143500"/>
            <a:ext cx="2358688" cy="2286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Precio Unitario FOB (USD)</a:t>
            </a:r>
            <a:endParaRPr lang="en-US" sz="1200" dirty="0"/>
          </a:p>
        </p:txBody>
      </p:sp>
      <p:sp>
        <p:nvSpPr>
          <p:cNvPr id="44" name="Text 17"/>
          <p:cNvSpPr/>
          <p:nvPr/>
        </p:nvSpPr>
        <p:spPr>
          <a:xfrm>
            <a:off x="6858000" y="3638550"/>
            <a:ext cx="2800707"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ui-sans-serif" pitchFamily="34" charset="0"/>
                <a:ea typeface="ui-sans-serif" pitchFamily="34" charset="-122"/>
                <a:cs typeface="ui-sans-serif" pitchFamily="34" charset="-120"/>
              </a:rPr>
              <a:t>Variables Categóricas</a:t>
            </a:r>
            <a:endParaRPr lang="en-US" sz="1500" dirty="0"/>
          </a:p>
        </p:txBody>
      </p:sp>
      <p:sp>
        <p:nvSpPr>
          <p:cNvPr id="45" name="Text 18"/>
          <p:cNvSpPr/>
          <p:nvPr/>
        </p:nvSpPr>
        <p:spPr>
          <a:xfrm>
            <a:off x="6667500" y="4114800"/>
            <a:ext cx="1404104" cy="2286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País de Destino</a:t>
            </a:r>
            <a:endParaRPr lang="en-US" sz="1200" dirty="0"/>
          </a:p>
        </p:txBody>
      </p:sp>
      <p:sp>
        <p:nvSpPr>
          <p:cNvPr id="46" name="Text 19"/>
          <p:cNvSpPr/>
          <p:nvPr/>
        </p:nvSpPr>
        <p:spPr>
          <a:xfrm>
            <a:off x="6667500" y="4457700"/>
            <a:ext cx="1763613" cy="2286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Continente Destino</a:t>
            </a:r>
            <a:endParaRPr lang="en-US" sz="1200" dirty="0"/>
          </a:p>
        </p:txBody>
      </p:sp>
      <p:sp>
        <p:nvSpPr>
          <p:cNvPr id="47" name="Text 20"/>
          <p:cNvSpPr/>
          <p:nvPr/>
        </p:nvSpPr>
        <p:spPr>
          <a:xfrm>
            <a:off x="6629400" y="4800600"/>
            <a:ext cx="2003286" cy="2286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Departamento Origen</a:t>
            </a:r>
            <a:endParaRPr lang="en-US" sz="1200" dirty="0"/>
          </a:p>
        </p:txBody>
      </p:sp>
      <p:sp>
        <p:nvSpPr>
          <p:cNvPr id="48" name="Text 21"/>
          <p:cNvSpPr/>
          <p:nvPr/>
        </p:nvSpPr>
        <p:spPr>
          <a:xfrm>
            <a:off x="6686550" y="5143500"/>
            <a:ext cx="1590377" cy="2286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Vía de transporte</a:t>
            </a:r>
            <a:endParaRPr lang="en-US" sz="1200" dirty="0"/>
          </a:p>
        </p:txBody>
      </p:sp>
      <p:sp>
        <p:nvSpPr>
          <p:cNvPr id="50" name="Text 23"/>
          <p:cNvSpPr/>
          <p:nvPr/>
        </p:nvSpPr>
        <p:spPr>
          <a:xfrm>
            <a:off x="11282809" y="6515100"/>
            <a:ext cx="359509"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5/10</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7481887"/>
          </a:xfrm>
          <a:prstGeom prst="rect">
            <a:avLst/>
          </a:prstGeom>
        </p:spPr>
      </p:pic>
      <p:pic>
        <p:nvPicPr>
          <p:cNvPr id="3" name="Image 1" descr="preencoded.png"/>
          <p:cNvPicPr>
            <a:picLocks noChangeAspect="1"/>
          </p:cNvPicPr>
          <p:nvPr/>
        </p:nvPicPr>
        <p:blipFill>
          <a:blip r:embed="rId4"/>
          <a:stretch>
            <a:fillRect/>
          </a:stretch>
        </p:blipFill>
        <p:spPr>
          <a:xfrm>
            <a:off x="657225" y="1075112"/>
            <a:ext cx="1219200" cy="38100"/>
          </a:xfrm>
          <a:prstGeom prst="rect">
            <a:avLst/>
          </a:prstGeom>
        </p:spPr>
      </p:pic>
      <p:pic>
        <p:nvPicPr>
          <p:cNvPr id="4" name="Image 2" descr="preencoded.png"/>
          <p:cNvPicPr>
            <a:picLocks noChangeAspect="1"/>
          </p:cNvPicPr>
          <p:nvPr/>
        </p:nvPicPr>
        <p:blipFill>
          <a:blip r:embed="rId5"/>
          <a:stretch>
            <a:fillRect/>
          </a:stretch>
        </p:blipFill>
        <p:spPr>
          <a:xfrm>
            <a:off x="609600" y="2947988"/>
            <a:ext cx="5372100" cy="1752600"/>
          </a:xfrm>
          <a:prstGeom prst="rect">
            <a:avLst/>
          </a:prstGeom>
        </p:spPr>
      </p:pic>
      <p:pic>
        <p:nvPicPr>
          <p:cNvPr id="5" name="Image 3" descr="preencoded.png"/>
          <p:cNvPicPr>
            <a:picLocks noChangeAspect="1"/>
          </p:cNvPicPr>
          <p:nvPr/>
        </p:nvPicPr>
        <p:blipFill>
          <a:blip r:embed="rId6"/>
          <a:stretch>
            <a:fillRect/>
          </a:stretch>
        </p:blipFill>
        <p:spPr>
          <a:xfrm>
            <a:off x="838200" y="3176588"/>
            <a:ext cx="571500" cy="571500"/>
          </a:xfrm>
          <a:prstGeom prst="rect">
            <a:avLst/>
          </a:prstGeom>
        </p:spPr>
      </p:pic>
      <p:pic>
        <p:nvPicPr>
          <p:cNvPr id="6" name="Image 4" descr="preencoded.png"/>
          <p:cNvPicPr>
            <a:picLocks noChangeAspect="1"/>
          </p:cNvPicPr>
          <p:nvPr/>
        </p:nvPicPr>
        <p:blipFill>
          <a:blip r:embed="rId7"/>
          <a:stretch>
            <a:fillRect/>
          </a:stretch>
        </p:blipFill>
        <p:spPr>
          <a:xfrm>
            <a:off x="981075" y="3290888"/>
            <a:ext cx="285750" cy="342900"/>
          </a:xfrm>
          <a:prstGeom prst="rect">
            <a:avLst/>
          </a:prstGeom>
        </p:spPr>
      </p:pic>
      <p:pic>
        <p:nvPicPr>
          <p:cNvPr id="7" name="Image 5" descr="preencoded.png"/>
          <p:cNvPicPr>
            <a:picLocks noChangeAspect="1"/>
          </p:cNvPicPr>
          <p:nvPr/>
        </p:nvPicPr>
        <p:blipFill>
          <a:blip r:embed="rId8"/>
          <a:stretch>
            <a:fillRect/>
          </a:stretch>
        </p:blipFill>
        <p:spPr>
          <a:xfrm>
            <a:off x="3827115" y="3205163"/>
            <a:ext cx="800844" cy="247650"/>
          </a:xfrm>
          <a:prstGeom prst="rect">
            <a:avLst/>
          </a:prstGeom>
        </p:spPr>
      </p:pic>
      <p:pic>
        <p:nvPicPr>
          <p:cNvPr id="8" name="Image 6" descr="preencoded.png"/>
          <p:cNvPicPr>
            <a:picLocks noChangeAspect="1"/>
          </p:cNvPicPr>
          <p:nvPr/>
        </p:nvPicPr>
        <p:blipFill>
          <a:blip r:embed="rId5"/>
          <a:stretch>
            <a:fillRect/>
          </a:stretch>
        </p:blipFill>
        <p:spPr>
          <a:xfrm>
            <a:off x="6210300" y="2947988"/>
            <a:ext cx="5372100" cy="1752600"/>
          </a:xfrm>
          <a:prstGeom prst="rect">
            <a:avLst/>
          </a:prstGeom>
        </p:spPr>
      </p:pic>
      <p:pic>
        <p:nvPicPr>
          <p:cNvPr id="9" name="Image 7" descr="preencoded.png"/>
          <p:cNvPicPr>
            <a:picLocks noChangeAspect="1"/>
          </p:cNvPicPr>
          <p:nvPr/>
        </p:nvPicPr>
        <p:blipFill>
          <a:blip r:embed="rId9"/>
          <a:stretch>
            <a:fillRect/>
          </a:stretch>
        </p:blipFill>
        <p:spPr>
          <a:xfrm>
            <a:off x="6438900" y="3176588"/>
            <a:ext cx="571500" cy="571500"/>
          </a:xfrm>
          <a:prstGeom prst="rect">
            <a:avLst/>
          </a:prstGeom>
        </p:spPr>
      </p:pic>
      <p:pic>
        <p:nvPicPr>
          <p:cNvPr id="10" name="Image 8" descr="preencoded.png"/>
          <p:cNvPicPr>
            <a:picLocks noChangeAspect="1"/>
          </p:cNvPicPr>
          <p:nvPr/>
        </p:nvPicPr>
        <p:blipFill>
          <a:blip r:embed="rId10"/>
          <a:stretch>
            <a:fillRect/>
          </a:stretch>
        </p:blipFill>
        <p:spPr>
          <a:xfrm>
            <a:off x="6562725" y="3290888"/>
            <a:ext cx="323850" cy="342900"/>
          </a:xfrm>
          <a:prstGeom prst="rect">
            <a:avLst/>
          </a:prstGeom>
        </p:spPr>
      </p:pic>
      <p:pic>
        <p:nvPicPr>
          <p:cNvPr id="11" name="Image 9" descr="preencoded.png"/>
          <p:cNvPicPr>
            <a:picLocks noChangeAspect="1"/>
          </p:cNvPicPr>
          <p:nvPr/>
        </p:nvPicPr>
        <p:blipFill>
          <a:blip r:embed="rId11"/>
          <a:stretch>
            <a:fillRect/>
          </a:stretch>
        </p:blipFill>
        <p:spPr>
          <a:xfrm>
            <a:off x="9811643" y="3205163"/>
            <a:ext cx="960537" cy="247650"/>
          </a:xfrm>
          <a:prstGeom prst="rect">
            <a:avLst/>
          </a:prstGeom>
        </p:spPr>
      </p:pic>
      <p:pic>
        <p:nvPicPr>
          <p:cNvPr id="12" name="Image 10" descr="preencoded.png"/>
          <p:cNvPicPr>
            <a:picLocks noChangeAspect="1"/>
          </p:cNvPicPr>
          <p:nvPr/>
        </p:nvPicPr>
        <p:blipFill>
          <a:blip r:embed="rId12"/>
          <a:stretch>
            <a:fillRect/>
          </a:stretch>
        </p:blipFill>
        <p:spPr>
          <a:xfrm>
            <a:off x="609600" y="4929188"/>
            <a:ext cx="5372100" cy="2057400"/>
          </a:xfrm>
          <a:prstGeom prst="rect">
            <a:avLst/>
          </a:prstGeom>
        </p:spPr>
      </p:pic>
      <p:pic>
        <p:nvPicPr>
          <p:cNvPr id="13" name="Image 11" descr="preencoded.png"/>
          <p:cNvPicPr>
            <a:picLocks noChangeAspect="1"/>
          </p:cNvPicPr>
          <p:nvPr/>
        </p:nvPicPr>
        <p:blipFill>
          <a:blip r:embed="rId13"/>
          <a:stretch>
            <a:fillRect/>
          </a:stretch>
        </p:blipFill>
        <p:spPr>
          <a:xfrm>
            <a:off x="838200" y="5157788"/>
            <a:ext cx="571500" cy="571500"/>
          </a:xfrm>
          <a:prstGeom prst="rect">
            <a:avLst/>
          </a:prstGeom>
        </p:spPr>
      </p:pic>
      <p:pic>
        <p:nvPicPr>
          <p:cNvPr id="14" name="Image 12" descr="preencoded.png"/>
          <p:cNvPicPr>
            <a:picLocks noChangeAspect="1"/>
          </p:cNvPicPr>
          <p:nvPr/>
        </p:nvPicPr>
        <p:blipFill>
          <a:blip r:embed="rId14"/>
          <a:stretch>
            <a:fillRect/>
          </a:stretch>
        </p:blipFill>
        <p:spPr>
          <a:xfrm>
            <a:off x="942975" y="5272088"/>
            <a:ext cx="361950" cy="342900"/>
          </a:xfrm>
          <a:prstGeom prst="rect">
            <a:avLst/>
          </a:prstGeom>
        </p:spPr>
      </p:pic>
      <p:pic>
        <p:nvPicPr>
          <p:cNvPr id="15" name="Image 13" descr="preencoded.png"/>
          <p:cNvPicPr>
            <a:picLocks noChangeAspect="1"/>
          </p:cNvPicPr>
          <p:nvPr/>
        </p:nvPicPr>
        <p:blipFill>
          <a:blip r:embed="rId15"/>
          <a:stretch>
            <a:fillRect/>
          </a:stretch>
        </p:blipFill>
        <p:spPr>
          <a:xfrm>
            <a:off x="4792563" y="5338763"/>
            <a:ext cx="960537" cy="247650"/>
          </a:xfrm>
          <a:prstGeom prst="rect">
            <a:avLst/>
          </a:prstGeom>
        </p:spPr>
      </p:pic>
      <p:pic>
        <p:nvPicPr>
          <p:cNvPr id="16" name="Image 14" descr="preencoded.png"/>
          <p:cNvPicPr>
            <a:picLocks noChangeAspect="1"/>
          </p:cNvPicPr>
          <p:nvPr/>
        </p:nvPicPr>
        <p:blipFill>
          <a:blip r:embed="rId16"/>
          <a:stretch>
            <a:fillRect/>
          </a:stretch>
        </p:blipFill>
        <p:spPr>
          <a:xfrm>
            <a:off x="6210300" y="4929188"/>
            <a:ext cx="5372100" cy="2057400"/>
          </a:xfrm>
          <a:prstGeom prst="rect">
            <a:avLst/>
          </a:prstGeom>
        </p:spPr>
      </p:pic>
      <p:pic>
        <p:nvPicPr>
          <p:cNvPr id="17" name="Image 15" descr="preencoded.png"/>
          <p:cNvPicPr>
            <a:picLocks noChangeAspect="1"/>
          </p:cNvPicPr>
          <p:nvPr/>
        </p:nvPicPr>
        <p:blipFill>
          <a:blip r:embed="rId17"/>
          <a:stretch>
            <a:fillRect/>
          </a:stretch>
        </p:blipFill>
        <p:spPr>
          <a:xfrm>
            <a:off x="6438900" y="5157788"/>
            <a:ext cx="571500" cy="571500"/>
          </a:xfrm>
          <a:prstGeom prst="rect">
            <a:avLst/>
          </a:prstGeom>
        </p:spPr>
      </p:pic>
      <p:pic>
        <p:nvPicPr>
          <p:cNvPr id="18" name="Image 16" descr="preencoded.png"/>
          <p:cNvPicPr>
            <a:picLocks noChangeAspect="1"/>
          </p:cNvPicPr>
          <p:nvPr/>
        </p:nvPicPr>
        <p:blipFill>
          <a:blip r:embed="rId18"/>
          <a:stretch>
            <a:fillRect/>
          </a:stretch>
        </p:blipFill>
        <p:spPr>
          <a:xfrm>
            <a:off x="6562725" y="5272088"/>
            <a:ext cx="323850" cy="342900"/>
          </a:xfrm>
          <a:prstGeom prst="rect">
            <a:avLst/>
          </a:prstGeom>
        </p:spPr>
      </p:pic>
      <p:pic>
        <p:nvPicPr>
          <p:cNvPr id="19" name="Image 17" descr="preencoded.png"/>
          <p:cNvPicPr>
            <a:picLocks noChangeAspect="1"/>
          </p:cNvPicPr>
          <p:nvPr/>
        </p:nvPicPr>
        <p:blipFill>
          <a:blip r:embed="rId19"/>
          <a:stretch>
            <a:fillRect/>
          </a:stretch>
        </p:blipFill>
        <p:spPr>
          <a:xfrm>
            <a:off x="9827716" y="5186363"/>
            <a:ext cx="960537" cy="247650"/>
          </a:xfrm>
          <a:prstGeom prst="rect">
            <a:avLst/>
          </a:prstGeom>
        </p:spPr>
      </p:pic>
      <p:sp>
        <p:nvSpPr>
          <p:cNvPr id="20" name="Text 0"/>
          <p:cNvSpPr/>
          <p:nvPr/>
        </p:nvSpPr>
        <p:spPr>
          <a:xfrm>
            <a:off x="609600" y="457200"/>
            <a:ext cx="10972800" cy="914400"/>
          </a:xfrm>
          <a:prstGeom prst="rect">
            <a:avLst/>
          </a:prstGeom>
          <a:noFill/>
          <a:ln/>
        </p:spPr>
        <p:txBody>
          <a:bodyPr vert="horz" wrap="square" lIns="0" tIns="0" rIns="0" bIns="0" rtlCol="0" anchor="t"/>
          <a:lstStyle/>
          <a:p>
            <a:pPr marL="0" indent="0">
              <a:lnSpc>
                <a:spcPts val="3600"/>
              </a:lnSpc>
              <a:buNone/>
            </a:pPr>
            <a:r>
              <a:rPr lang="en-US" sz="3600" b="1" dirty="0">
                <a:solidFill>
                  <a:srgbClr val="FFFFFF"/>
                </a:solidFill>
                <a:latin typeface="ui-sans-serif" pitchFamily="34" charset="0"/>
                <a:ea typeface="ui-sans-serif" pitchFamily="34" charset="-122"/>
                <a:cs typeface="ui-sans-serif" pitchFamily="34" charset="-120"/>
              </a:rPr>
              <a:t>Modelos de Machine Learning Implementados</a:t>
            </a:r>
            <a:endParaRPr lang="en-US" sz="3600" dirty="0"/>
          </a:p>
        </p:txBody>
      </p:sp>
      <p:sp>
        <p:nvSpPr>
          <p:cNvPr id="21" name="Text 1"/>
          <p:cNvSpPr/>
          <p:nvPr/>
        </p:nvSpPr>
        <p:spPr>
          <a:xfrm>
            <a:off x="609600" y="1790700"/>
            <a:ext cx="10972800" cy="928688"/>
          </a:xfrm>
          <a:prstGeom prst="rect">
            <a:avLst/>
          </a:prstGeom>
          <a:noFill/>
          <a:ln/>
        </p:spPr>
        <p:txBody>
          <a:bodyPr vert="horz" wrap="square" lIns="0" tIns="0" rIns="0" bIns="0" rtlCol="0" anchor="t"/>
          <a:lstStyle/>
          <a:p>
            <a:pPr marL="0" indent="0">
              <a:lnSpc>
                <a:spcPts val="2438"/>
              </a:lnSpc>
              <a:buNone/>
            </a:pPr>
            <a:r>
              <a:rPr lang="en-US" sz="1500" dirty="0">
                <a:solidFill>
                  <a:srgbClr val="F3F4F6"/>
                </a:solidFill>
                <a:latin typeface="ui-sans-serif" pitchFamily="34" charset="0"/>
                <a:ea typeface="ui-sans-serif" pitchFamily="34" charset="-122"/>
                <a:cs typeface="ui-sans-serif" pitchFamily="34" charset="-120"/>
              </a:rPr>
              <a:t>Para abordar el reto de predicción de la demanda internacional, se entrenaron cuatro modelos de Machine Learning supervisados, cada uno con un enfoque distinto para el análisis de los datos de exportaciones colombianas.</a:t>
            </a:r>
            <a:endParaRPr lang="en-US" sz="1500" dirty="0"/>
          </a:p>
        </p:txBody>
      </p:sp>
      <p:sp>
        <p:nvSpPr>
          <p:cNvPr id="22" name="Text 2"/>
          <p:cNvSpPr/>
          <p:nvPr/>
        </p:nvSpPr>
        <p:spPr>
          <a:xfrm>
            <a:off x="1562100" y="3176588"/>
            <a:ext cx="2580858"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Regresión Lineal</a:t>
            </a:r>
            <a:endParaRPr lang="en-US" sz="1800" dirty="0"/>
          </a:p>
        </p:txBody>
      </p:sp>
      <p:sp>
        <p:nvSpPr>
          <p:cNvPr id="23" name="Text 3"/>
          <p:cNvSpPr/>
          <p:nvPr/>
        </p:nvSpPr>
        <p:spPr>
          <a:xfrm>
            <a:off x="3903315" y="3205163"/>
            <a:ext cx="961013" cy="247650"/>
          </a:xfrm>
          <a:prstGeom prst="rect">
            <a:avLst/>
          </a:prstGeom>
          <a:noFill/>
          <a:ln/>
        </p:spPr>
        <p:txBody>
          <a:bodyPr vert="horz" wrap="square" lIns="0" tIns="0" rIns="0" bIns="0" rtlCol="0" anchor="t"/>
          <a:lstStyle/>
          <a:p>
            <a:pPr marL="0" indent="0">
              <a:lnSpc>
                <a:spcPts val="1350"/>
              </a:lnSpc>
              <a:buNone/>
            </a:pPr>
            <a:r>
              <a:rPr lang="en-US" sz="900" b="1" dirty="0">
                <a:solidFill>
                  <a:srgbClr val="FFFFFF"/>
                </a:solidFill>
                <a:latin typeface="ui-sans-serif" pitchFamily="34" charset="0"/>
                <a:ea typeface="ui-sans-serif" pitchFamily="34" charset="-122"/>
                <a:cs typeface="ui-sans-serif" pitchFamily="34" charset="-120"/>
              </a:rPr>
              <a:t>Regresión</a:t>
            </a:r>
            <a:endParaRPr lang="en-US" sz="900" dirty="0"/>
          </a:p>
        </p:txBody>
      </p:sp>
      <p:sp>
        <p:nvSpPr>
          <p:cNvPr id="24" name="Text 4"/>
          <p:cNvSpPr/>
          <p:nvPr/>
        </p:nvSpPr>
        <p:spPr>
          <a:xfrm>
            <a:off x="1562100" y="3557588"/>
            <a:ext cx="4191000" cy="9144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Orientado a predecir el valor FOB (USD) de las exportaciones. Utiliza la relación lineal entre las variables para realizar predicciones cuantitativas sobre el valor de las </a:t>
            </a:r>
            <a:r>
              <a:rPr lang="en-US" sz="1200" dirty="0" err="1" smtClean="0">
                <a:solidFill>
                  <a:srgbClr val="E5E7EB"/>
                </a:solidFill>
                <a:latin typeface="ui-sans-serif" pitchFamily="34" charset="0"/>
                <a:ea typeface="ui-sans-serif" pitchFamily="34" charset="-122"/>
                <a:cs typeface="ui-sans-serif" pitchFamily="34" charset="-120"/>
              </a:rPr>
              <a:t>exportaciones</a:t>
            </a:r>
            <a:r>
              <a:rPr lang="en-US" sz="1200" dirty="0">
                <a:solidFill>
                  <a:srgbClr val="E5E7EB"/>
                </a:solidFill>
                <a:latin typeface="ui-sans-serif" pitchFamily="34" charset="0"/>
                <a:ea typeface="ui-sans-serif" pitchFamily="34" charset="-122"/>
                <a:cs typeface="ui-sans-serif" pitchFamily="34" charset="-120"/>
              </a:rPr>
              <a:t>.</a:t>
            </a:r>
            <a:endParaRPr lang="en-US" sz="1200" dirty="0" smtClean="0">
              <a:solidFill>
                <a:srgbClr val="E5E7EB"/>
              </a:solidFill>
              <a:latin typeface="ui-sans-serif" pitchFamily="34" charset="0"/>
              <a:ea typeface="ui-sans-serif" pitchFamily="34" charset="-122"/>
              <a:cs typeface="ui-sans-serif" pitchFamily="34" charset="-120"/>
            </a:endParaRPr>
          </a:p>
          <a:p>
            <a:pPr marL="0" indent="0">
              <a:lnSpc>
                <a:spcPts val="1800"/>
              </a:lnSpc>
              <a:buNone/>
            </a:pPr>
            <a:endParaRPr lang="en-US" sz="1200" dirty="0" smtClean="0">
              <a:solidFill>
                <a:srgbClr val="E5E7EB"/>
              </a:solidFill>
              <a:latin typeface="ui-sans-serif" pitchFamily="34" charset="0"/>
              <a:ea typeface="ui-sans-serif" pitchFamily="34" charset="-122"/>
              <a:cs typeface="ui-sans-serif" pitchFamily="34" charset="-120"/>
            </a:endParaRPr>
          </a:p>
          <a:p>
            <a:pPr marL="0" indent="0">
              <a:lnSpc>
                <a:spcPts val="1800"/>
              </a:lnSpc>
              <a:buNone/>
            </a:pPr>
            <a:endParaRPr lang="en-US" sz="1200" dirty="0"/>
          </a:p>
        </p:txBody>
      </p:sp>
      <p:sp>
        <p:nvSpPr>
          <p:cNvPr id="25" name="Text 5"/>
          <p:cNvSpPr/>
          <p:nvPr/>
        </p:nvSpPr>
        <p:spPr>
          <a:xfrm>
            <a:off x="7162800" y="3176588"/>
            <a:ext cx="3041452"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Regresión Logística</a:t>
            </a:r>
            <a:endParaRPr lang="en-US" sz="1800" dirty="0"/>
          </a:p>
        </p:txBody>
      </p:sp>
      <p:sp>
        <p:nvSpPr>
          <p:cNvPr id="26" name="Text 6"/>
          <p:cNvSpPr/>
          <p:nvPr/>
        </p:nvSpPr>
        <p:spPr>
          <a:xfrm>
            <a:off x="9887843" y="3205163"/>
            <a:ext cx="1152644" cy="247650"/>
          </a:xfrm>
          <a:prstGeom prst="rect">
            <a:avLst/>
          </a:prstGeom>
          <a:noFill/>
          <a:ln/>
        </p:spPr>
        <p:txBody>
          <a:bodyPr vert="horz" wrap="square" lIns="0" tIns="0" rIns="0" bIns="0" rtlCol="0" anchor="t"/>
          <a:lstStyle/>
          <a:p>
            <a:pPr marL="0" indent="0">
              <a:lnSpc>
                <a:spcPts val="1350"/>
              </a:lnSpc>
              <a:buNone/>
            </a:pPr>
            <a:r>
              <a:rPr lang="en-US" sz="900" b="1" dirty="0">
                <a:solidFill>
                  <a:srgbClr val="FFFFFF"/>
                </a:solidFill>
                <a:latin typeface="ui-sans-serif" pitchFamily="34" charset="0"/>
                <a:ea typeface="ui-sans-serif" pitchFamily="34" charset="-122"/>
                <a:cs typeface="ui-sans-serif" pitchFamily="34" charset="-120"/>
              </a:rPr>
              <a:t>Clasificación</a:t>
            </a:r>
            <a:endParaRPr lang="en-US" sz="900" dirty="0"/>
          </a:p>
        </p:txBody>
      </p:sp>
      <p:sp>
        <p:nvSpPr>
          <p:cNvPr id="27" name="Text 7"/>
          <p:cNvSpPr/>
          <p:nvPr/>
        </p:nvSpPr>
        <p:spPr>
          <a:xfrm>
            <a:off x="7162800" y="3557588"/>
            <a:ext cx="4191000" cy="9144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Diseñada para clasificar las exportaciones en categorías de valor (Bajo/Medio/Alto/Muy Alto). Utiliza una función logística para modelar la probabilidad de pertenencia a cada categoría.</a:t>
            </a:r>
            <a:endParaRPr lang="en-US" sz="1200" dirty="0"/>
          </a:p>
        </p:txBody>
      </p:sp>
      <p:sp>
        <p:nvSpPr>
          <p:cNvPr id="28" name="Text 8"/>
          <p:cNvSpPr/>
          <p:nvPr/>
        </p:nvSpPr>
        <p:spPr>
          <a:xfrm>
            <a:off x="1562100" y="5157788"/>
            <a:ext cx="3116163" cy="6096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K-Nearest Neighbors (KNN)</a:t>
            </a:r>
            <a:endParaRPr lang="en-US" sz="1800" dirty="0"/>
          </a:p>
        </p:txBody>
      </p:sp>
      <p:sp>
        <p:nvSpPr>
          <p:cNvPr id="29" name="Text 9"/>
          <p:cNvSpPr/>
          <p:nvPr/>
        </p:nvSpPr>
        <p:spPr>
          <a:xfrm>
            <a:off x="4868763" y="5338763"/>
            <a:ext cx="1152644" cy="247650"/>
          </a:xfrm>
          <a:prstGeom prst="rect">
            <a:avLst/>
          </a:prstGeom>
          <a:noFill/>
          <a:ln/>
        </p:spPr>
        <p:txBody>
          <a:bodyPr vert="horz" wrap="square" lIns="0" tIns="0" rIns="0" bIns="0" rtlCol="0" anchor="t"/>
          <a:lstStyle/>
          <a:p>
            <a:pPr marL="0" indent="0">
              <a:lnSpc>
                <a:spcPts val="1350"/>
              </a:lnSpc>
              <a:buNone/>
            </a:pPr>
            <a:r>
              <a:rPr lang="en-US" sz="900" b="1" dirty="0">
                <a:solidFill>
                  <a:srgbClr val="FFFFFF"/>
                </a:solidFill>
                <a:latin typeface="ui-sans-serif" pitchFamily="34" charset="0"/>
                <a:ea typeface="ui-sans-serif" pitchFamily="34" charset="-122"/>
                <a:cs typeface="ui-sans-serif" pitchFamily="34" charset="-120"/>
              </a:rPr>
              <a:t>Clasificación</a:t>
            </a:r>
            <a:endParaRPr lang="en-US" sz="900" dirty="0"/>
          </a:p>
        </p:txBody>
      </p:sp>
      <p:sp>
        <p:nvSpPr>
          <p:cNvPr id="30" name="Text 10"/>
          <p:cNvSpPr/>
          <p:nvPr/>
        </p:nvSpPr>
        <p:spPr>
          <a:xfrm>
            <a:off x="1562100" y="5843588"/>
            <a:ext cx="4191000" cy="9144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Utilizada para clasificar exportaciones basándose en la proximidad a sus vecinos más cercanos. Similar a los modelos de regresión, pero con aplicaciones en problemas de clasificación.</a:t>
            </a:r>
            <a:endParaRPr lang="en-US" sz="1200" dirty="0"/>
          </a:p>
        </p:txBody>
      </p:sp>
      <p:sp>
        <p:nvSpPr>
          <p:cNvPr id="31" name="Text 11"/>
          <p:cNvSpPr/>
          <p:nvPr/>
        </p:nvSpPr>
        <p:spPr>
          <a:xfrm>
            <a:off x="7162800" y="5157788"/>
            <a:ext cx="306074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Árboles de Decisión</a:t>
            </a:r>
            <a:endParaRPr lang="en-US" sz="1800" dirty="0"/>
          </a:p>
        </p:txBody>
      </p:sp>
      <p:sp>
        <p:nvSpPr>
          <p:cNvPr id="32" name="Text 12"/>
          <p:cNvSpPr/>
          <p:nvPr/>
        </p:nvSpPr>
        <p:spPr>
          <a:xfrm>
            <a:off x="9903916" y="5186363"/>
            <a:ext cx="1152644" cy="247650"/>
          </a:xfrm>
          <a:prstGeom prst="rect">
            <a:avLst/>
          </a:prstGeom>
          <a:noFill/>
          <a:ln/>
        </p:spPr>
        <p:txBody>
          <a:bodyPr vert="horz" wrap="square" lIns="0" tIns="0" rIns="0" bIns="0" rtlCol="0" anchor="t"/>
          <a:lstStyle/>
          <a:p>
            <a:pPr marL="0" indent="0">
              <a:lnSpc>
                <a:spcPts val="1350"/>
              </a:lnSpc>
              <a:buNone/>
            </a:pPr>
            <a:r>
              <a:rPr lang="en-US" sz="900" b="1" dirty="0">
                <a:solidFill>
                  <a:srgbClr val="FFFFFF"/>
                </a:solidFill>
                <a:latin typeface="ui-sans-serif" pitchFamily="34" charset="0"/>
                <a:ea typeface="ui-sans-serif" pitchFamily="34" charset="-122"/>
                <a:cs typeface="ui-sans-serif" pitchFamily="34" charset="-120"/>
              </a:rPr>
              <a:t>Clasificación</a:t>
            </a:r>
            <a:endParaRPr lang="en-US" sz="900" dirty="0"/>
          </a:p>
        </p:txBody>
      </p:sp>
      <p:sp>
        <p:nvSpPr>
          <p:cNvPr id="33" name="Text 13"/>
          <p:cNvSpPr/>
          <p:nvPr/>
        </p:nvSpPr>
        <p:spPr>
          <a:xfrm>
            <a:off x="7162800" y="5538788"/>
            <a:ext cx="4191000" cy="914400"/>
          </a:xfrm>
          <a:prstGeom prst="rect">
            <a:avLst/>
          </a:prstGeom>
          <a:noFill/>
          <a:ln/>
        </p:spPr>
        <p:txBody>
          <a:bodyPr vert="horz" wrap="square" lIns="0" tIns="0" rIns="0" bIns="0" rtlCol="0" anchor="t"/>
          <a:lstStyle/>
          <a:p>
            <a:pPr marL="0" indent="0">
              <a:lnSpc>
                <a:spcPts val="1800"/>
              </a:lnSpc>
              <a:buNone/>
            </a:pPr>
            <a:r>
              <a:rPr lang="en-US" sz="1200" dirty="0">
                <a:solidFill>
                  <a:srgbClr val="E5E7EB"/>
                </a:solidFill>
                <a:latin typeface="ui-sans-serif" pitchFamily="34" charset="0"/>
                <a:ea typeface="ui-sans-serif" pitchFamily="34" charset="-122"/>
                <a:cs typeface="ui-sans-serif" pitchFamily="34" charset="-120"/>
              </a:rPr>
              <a:t>Empleada para clasificar mediante reglas jerárquicas, ofreciendo alta interpretabilidad. Crea un modelo de predicción basado en reglas if-then-else derivadas de las características de los datos.</a:t>
            </a:r>
            <a:endParaRPr lang="en-US" sz="1200" dirty="0"/>
          </a:p>
        </p:txBody>
      </p:sp>
      <p:sp>
        <p:nvSpPr>
          <p:cNvPr id="34" name="Text 14"/>
          <p:cNvSpPr/>
          <p:nvPr/>
        </p:nvSpPr>
        <p:spPr>
          <a:xfrm>
            <a:off x="609600" y="7138988"/>
            <a:ext cx="3606165"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ExportAI Pro: Hacking Predictivo del Mercado</a:t>
            </a:r>
            <a:endParaRPr lang="en-US" sz="1050" dirty="0"/>
          </a:p>
        </p:txBody>
      </p:sp>
      <p:sp>
        <p:nvSpPr>
          <p:cNvPr id="35" name="Text 15"/>
          <p:cNvSpPr/>
          <p:nvPr/>
        </p:nvSpPr>
        <p:spPr>
          <a:xfrm>
            <a:off x="11282809" y="7138988"/>
            <a:ext cx="359509"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6/10</a:t>
            </a:r>
            <a:endParaRPr lang="en-US" sz="1050" dirty="0"/>
          </a:p>
        </p:txBody>
      </p:sp>
      <p:sp>
        <p:nvSpPr>
          <p:cNvPr id="38" name="Text 4"/>
          <p:cNvSpPr/>
          <p:nvPr/>
        </p:nvSpPr>
        <p:spPr>
          <a:xfrm>
            <a:off x="1562755" y="4267201"/>
            <a:ext cx="346579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Métrica: R² (Coeficiente de </a:t>
            </a:r>
            <a:r>
              <a:rPr lang="en-US" sz="1200" dirty="0">
                <a:solidFill>
                  <a:srgbClr val="D1D5DB"/>
                </a:solidFill>
                <a:latin typeface="Roboto" pitchFamily="34" charset="0"/>
                <a:ea typeface="ui-sans-serif"/>
                <a:cs typeface="Roboto" pitchFamily="34" charset="-120"/>
              </a:rPr>
              <a:t>Determinación</a:t>
            </a:r>
            <a:r>
              <a:rPr lang="en-US" sz="1200" dirty="0">
                <a:solidFill>
                  <a:srgbClr val="D1D5DB"/>
                </a:solidFill>
                <a:latin typeface="Roboto" pitchFamily="34" charset="0"/>
                <a:ea typeface="Roboto" pitchFamily="34" charset="-122"/>
                <a:cs typeface="Roboto" pitchFamily="34" charset="-120"/>
              </a:rPr>
              <a:t>)</a:t>
            </a:r>
            <a:endParaRPr lang="en-US" sz="1200" dirty="0"/>
          </a:p>
        </p:txBody>
      </p:sp>
      <p:sp>
        <p:nvSpPr>
          <p:cNvPr id="39" name="Text 8"/>
          <p:cNvSpPr/>
          <p:nvPr/>
        </p:nvSpPr>
        <p:spPr>
          <a:xfrm>
            <a:off x="7162800" y="4267201"/>
            <a:ext cx="237797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Métrica: </a:t>
            </a:r>
            <a:r>
              <a:rPr lang="en-US" sz="1200" dirty="0">
                <a:solidFill>
                  <a:srgbClr val="D1D5DB"/>
                </a:solidFill>
                <a:latin typeface="ui-sans-serif"/>
                <a:ea typeface="ui-sans-serif"/>
                <a:cs typeface="Roboto" pitchFamily="34" charset="-120"/>
              </a:rPr>
              <a:t>Precisión</a:t>
            </a:r>
            <a:r>
              <a:rPr lang="en-US" sz="1200" dirty="0">
                <a:solidFill>
                  <a:srgbClr val="D1D5DB"/>
                </a:solidFill>
                <a:latin typeface="Roboto" pitchFamily="34" charset="0"/>
                <a:ea typeface="Roboto" pitchFamily="34" charset="-122"/>
                <a:cs typeface="Roboto" pitchFamily="34" charset="-120"/>
              </a:rPr>
              <a:t> (Accuracy)</a:t>
            </a:r>
            <a:endParaRPr lang="en-US" sz="1200" dirty="0"/>
          </a:p>
        </p:txBody>
      </p:sp>
      <p:sp>
        <p:nvSpPr>
          <p:cNvPr id="40" name="Text 12"/>
          <p:cNvSpPr/>
          <p:nvPr/>
        </p:nvSpPr>
        <p:spPr>
          <a:xfrm>
            <a:off x="1562100" y="6719888"/>
            <a:ext cx="3160752"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Métrica: </a:t>
            </a:r>
            <a:r>
              <a:rPr lang="en-US" sz="1200" dirty="0">
                <a:solidFill>
                  <a:srgbClr val="D1D5DB"/>
                </a:solidFill>
                <a:latin typeface="ui-sans-serif"/>
                <a:ea typeface="ui-sans-serif"/>
                <a:cs typeface="Roboto" pitchFamily="34" charset="-120"/>
              </a:rPr>
              <a:t>Precisión</a:t>
            </a:r>
            <a:r>
              <a:rPr lang="en-US" sz="1200" dirty="0">
                <a:solidFill>
                  <a:srgbClr val="D1D5DB"/>
                </a:solidFill>
                <a:latin typeface="Roboto" pitchFamily="34" charset="0"/>
                <a:ea typeface="Roboto" pitchFamily="34" charset="-122"/>
                <a:cs typeface="Roboto" pitchFamily="34" charset="-120"/>
              </a:rPr>
              <a:t> (Accuracy) - 93.35%</a:t>
            </a:r>
            <a:endParaRPr lang="en-US" sz="1200" dirty="0"/>
          </a:p>
        </p:txBody>
      </p:sp>
      <p:sp>
        <p:nvSpPr>
          <p:cNvPr id="42" name="Text 16"/>
          <p:cNvSpPr/>
          <p:nvPr/>
        </p:nvSpPr>
        <p:spPr>
          <a:xfrm>
            <a:off x="7162800" y="6443663"/>
            <a:ext cx="2377976"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ui-sans-serif"/>
                <a:cs typeface="Roboto" pitchFamily="34" charset="-120"/>
              </a:rPr>
              <a:t>Métrica: Precisión (Accuracy)</a:t>
            </a:r>
            <a:endParaRPr lang="en-US" sz="1200" dirty="0">
              <a:ea typeface="ui-sans-serif"/>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0" descr="preencoded.png"/>
          <p:cNvPicPr>
            <a:picLocks noChangeAspect="1"/>
          </p:cNvPicPr>
          <p:nvPr/>
        </p:nvPicPr>
        <p:blipFill>
          <a:blip r:embed="rId3"/>
          <a:stretch>
            <a:fillRect/>
          </a:stretch>
        </p:blipFill>
        <p:spPr>
          <a:xfrm>
            <a:off x="0" y="0"/>
            <a:ext cx="12192000" cy="7481887"/>
          </a:xfrm>
          <a:prstGeom prst="rect">
            <a:avLst/>
          </a:prstGeom>
        </p:spPr>
      </p:pic>
      <p:pic>
        <p:nvPicPr>
          <p:cNvPr id="5" name="Image 3" descr="preencoded.png"/>
          <p:cNvPicPr>
            <a:picLocks noChangeAspect="1"/>
          </p:cNvPicPr>
          <p:nvPr/>
        </p:nvPicPr>
        <p:blipFill>
          <a:blip r:embed="rId4"/>
          <a:stretch>
            <a:fillRect/>
          </a:stretch>
        </p:blipFill>
        <p:spPr>
          <a:xfrm>
            <a:off x="3249960" y="1709738"/>
            <a:ext cx="152400" cy="152400"/>
          </a:xfrm>
          <a:prstGeom prst="rect">
            <a:avLst/>
          </a:prstGeom>
        </p:spPr>
      </p:pic>
      <p:pic>
        <p:nvPicPr>
          <p:cNvPr id="6" name="Image 4" descr="preencoded.png"/>
          <p:cNvPicPr>
            <a:picLocks noChangeAspect="1"/>
          </p:cNvPicPr>
          <p:nvPr/>
        </p:nvPicPr>
        <p:blipFill>
          <a:blip r:embed="rId5"/>
          <a:stretch>
            <a:fillRect/>
          </a:stretch>
        </p:blipFill>
        <p:spPr>
          <a:xfrm>
            <a:off x="4774704" y="1709738"/>
            <a:ext cx="152400" cy="152400"/>
          </a:xfrm>
          <a:prstGeom prst="rect">
            <a:avLst/>
          </a:prstGeom>
        </p:spPr>
      </p:pic>
      <p:pic>
        <p:nvPicPr>
          <p:cNvPr id="7" name="Image 5" descr="preencoded.png"/>
          <p:cNvPicPr>
            <a:picLocks noChangeAspect="1"/>
          </p:cNvPicPr>
          <p:nvPr/>
        </p:nvPicPr>
        <p:blipFill>
          <a:blip r:embed="rId6"/>
          <a:stretch>
            <a:fillRect/>
          </a:stretch>
        </p:blipFill>
        <p:spPr>
          <a:xfrm>
            <a:off x="6502747" y="1709738"/>
            <a:ext cx="152400" cy="152400"/>
          </a:xfrm>
          <a:prstGeom prst="rect">
            <a:avLst/>
          </a:prstGeom>
        </p:spPr>
      </p:pic>
      <p:pic>
        <p:nvPicPr>
          <p:cNvPr id="8" name="Image 6" descr="preencoded.png"/>
          <p:cNvPicPr>
            <a:picLocks noChangeAspect="1"/>
          </p:cNvPicPr>
          <p:nvPr/>
        </p:nvPicPr>
        <p:blipFill>
          <a:blip r:embed="rId7"/>
          <a:stretch>
            <a:fillRect/>
          </a:stretch>
        </p:blipFill>
        <p:spPr>
          <a:xfrm>
            <a:off x="7205514" y="1709738"/>
            <a:ext cx="152400" cy="152400"/>
          </a:xfrm>
          <a:prstGeom prst="rect">
            <a:avLst/>
          </a:prstGeom>
        </p:spPr>
      </p:pic>
      <p:pic>
        <p:nvPicPr>
          <p:cNvPr id="9" name="Image 7" descr="preencoded.png"/>
          <p:cNvPicPr>
            <a:picLocks noChangeAspect="1"/>
          </p:cNvPicPr>
          <p:nvPr/>
        </p:nvPicPr>
        <p:blipFill>
          <a:blip r:embed="rId8"/>
          <a:stretch>
            <a:fillRect/>
          </a:stretch>
        </p:blipFill>
        <p:spPr>
          <a:xfrm>
            <a:off x="457200" y="2128838"/>
            <a:ext cx="9525000" cy="2381250"/>
          </a:xfrm>
          <a:prstGeom prst="rect">
            <a:avLst/>
          </a:prstGeom>
        </p:spPr>
      </p:pic>
      <p:pic>
        <p:nvPicPr>
          <p:cNvPr id="10" name="Image 8" descr="preencoded.png"/>
          <p:cNvPicPr>
            <a:picLocks noChangeAspect="1"/>
          </p:cNvPicPr>
          <p:nvPr/>
        </p:nvPicPr>
        <p:blipFill>
          <a:blip r:embed="rId9"/>
          <a:stretch>
            <a:fillRect/>
          </a:stretch>
        </p:blipFill>
        <p:spPr>
          <a:xfrm>
            <a:off x="457200" y="4800600"/>
            <a:ext cx="11277600" cy="1409700"/>
          </a:xfrm>
          <a:prstGeom prst="rect">
            <a:avLst/>
          </a:prstGeom>
        </p:spPr>
      </p:pic>
      <p:pic>
        <p:nvPicPr>
          <p:cNvPr id="11" name="Image 9" descr="preencoded.png"/>
          <p:cNvPicPr>
            <a:picLocks noChangeAspect="1"/>
          </p:cNvPicPr>
          <p:nvPr/>
        </p:nvPicPr>
        <p:blipFill>
          <a:blip r:embed="rId10"/>
          <a:stretch>
            <a:fillRect/>
          </a:stretch>
        </p:blipFill>
        <p:spPr>
          <a:xfrm>
            <a:off x="609600" y="4981575"/>
            <a:ext cx="142875" cy="190500"/>
          </a:xfrm>
          <a:prstGeom prst="rect">
            <a:avLst/>
          </a:prstGeom>
        </p:spPr>
      </p:pic>
      <p:sp>
        <p:nvSpPr>
          <p:cNvPr id="12" name="Text 0"/>
          <p:cNvSpPr/>
          <p:nvPr/>
        </p:nvSpPr>
        <p:spPr>
          <a:xfrm>
            <a:off x="457200" y="457200"/>
            <a:ext cx="13533120" cy="381000"/>
          </a:xfrm>
          <a:prstGeom prst="rect">
            <a:avLst/>
          </a:prstGeom>
          <a:noFill/>
          <a:ln/>
        </p:spPr>
        <p:txBody>
          <a:bodyPr vert="horz" wrap="square" lIns="0" tIns="0" rIns="0" bIns="0" rtlCol="0" anchor="t"/>
          <a:lstStyle/>
          <a:p>
            <a:pPr marL="0" indent="0">
              <a:lnSpc>
                <a:spcPts val="3000"/>
              </a:lnSpc>
              <a:buNone/>
            </a:pPr>
            <a:r>
              <a:rPr lang="en-US" sz="3600" b="1" dirty="0">
                <a:solidFill>
                  <a:srgbClr val="FFFFFF"/>
                </a:solidFill>
                <a:latin typeface="ui-sans-serif"/>
                <a:ea typeface="Roboto" pitchFamily="34" charset="-122"/>
                <a:cs typeface="Roboto" pitchFamily="34" charset="-120"/>
              </a:rPr>
              <a:t>Comparativa de Rendimiento de Modelos</a:t>
            </a:r>
            <a:endParaRPr lang="en-US" sz="3600" dirty="0">
              <a:latin typeface="ui-sans-serif"/>
            </a:endParaRPr>
          </a:p>
        </p:txBody>
      </p:sp>
      <p:sp>
        <p:nvSpPr>
          <p:cNvPr id="13" name="Text 1"/>
          <p:cNvSpPr/>
          <p:nvPr/>
        </p:nvSpPr>
        <p:spPr>
          <a:xfrm>
            <a:off x="457200" y="1171575"/>
            <a:ext cx="13533120" cy="266700"/>
          </a:xfrm>
          <a:prstGeom prst="rect">
            <a:avLst/>
          </a:prstGeom>
          <a:noFill/>
          <a:ln/>
        </p:spPr>
        <p:txBody>
          <a:bodyPr vert="horz" wrap="square" lIns="0" tIns="0" rIns="0" bIns="0" rtlCol="0" anchor="t"/>
          <a:lstStyle/>
          <a:p>
            <a:pPr marL="0" indent="0">
              <a:lnSpc>
                <a:spcPts val="2100"/>
              </a:lnSpc>
              <a:buNone/>
            </a:pPr>
            <a:r>
              <a:rPr lang="en-US" sz="1350" dirty="0">
                <a:solidFill>
                  <a:srgbClr val="D1D5DB"/>
                </a:solidFill>
                <a:latin typeface="ui-sans-serif"/>
                <a:ea typeface="Roboto" pitchFamily="34" charset="-122"/>
                <a:cs typeface="Roboto" pitchFamily="34" charset="-120"/>
              </a:rPr>
              <a:t>Análisis detallado del desempeño de los cuatro algoritmos evaluados con métricas de precisión, recall y exactitud para selección óptima.</a:t>
            </a:r>
            <a:endParaRPr lang="en-US" sz="1350" dirty="0">
              <a:latin typeface="ui-sans-serif"/>
            </a:endParaRPr>
          </a:p>
        </p:txBody>
      </p:sp>
      <p:sp>
        <p:nvSpPr>
          <p:cNvPr id="14" name="Text 2"/>
          <p:cNvSpPr/>
          <p:nvPr/>
        </p:nvSpPr>
        <p:spPr>
          <a:xfrm>
            <a:off x="3478560" y="1671638"/>
            <a:ext cx="1372493"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a:ea typeface="Roboto" pitchFamily="34" charset="-122"/>
                <a:cs typeface="Roboto" pitchFamily="34" charset="-120"/>
              </a:rPr>
              <a:t>Regresión Lineal</a:t>
            </a:r>
            <a:endParaRPr lang="en-US" sz="1200" dirty="0">
              <a:latin typeface="ui-sans-serif"/>
            </a:endParaRPr>
          </a:p>
        </p:txBody>
      </p:sp>
      <p:sp>
        <p:nvSpPr>
          <p:cNvPr id="15" name="Text 3"/>
          <p:cNvSpPr/>
          <p:nvPr/>
        </p:nvSpPr>
        <p:spPr>
          <a:xfrm>
            <a:off x="5003304" y="1671638"/>
            <a:ext cx="1616452"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a:ea typeface="Roboto" pitchFamily="34" charset="-122"/>
                <a:cs typeface="Roboto" pitchFamily="34" charset="-120"/>
              </a:rPr>
              <a:t>Regresión Logística</a:t>
            </a:r>
            <a:endParaRPr lang="en-US" sz="1200" dirty="0">
              <a:latin typeface="ui-sans-serif"/>
            </a:endParaRPr>
          </a:p>
        </p:txBody>
      </p:sp>
      <p:sp>
        <p:nvSpPr>
          <p:cNvPr id="16" name="Text 4"/>
          <p:cNvSpPr/>
          <p:nvPr/>
        </p:nvSpPr>
        <p:spPr>
          <a:xfrm>
            <a:off x="6731347" y="1671638"/>
            <a:ext cx="38612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a:ea typeface="Roboto" pitchFamily="34" charset="-122"/>
                <a:cs typeface="Roboto" pitchFamily="34" charset="-120"/>
              </a:rPr>
              <a:t>KNN</a:t>
            </a:r>
            <a:endParaRPr lang="en-US" sz="1200" dirty="0">
              <a:latin typeface="ui-sans-serif"/>
            </a:endParaRPr>
          </a:p>
        </p:txBody>
      </p:sp>
      <p:sp>
        <p:nvSpPr>
          <p:cNvPr id="17" name="Text 5"/>
          <p:cNvSpPr/>
          <p:nvPr/>
        </p:nvSpPr>
        <p:spPr>
          <a:xfrm>
            <a:off x="7434114" y="1671638"/>
            <a:ext cx="1626453"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a:ea typeface="Roboto" pitchFamily="34" charset="-122"/>
                <a:cs typeface="Roboto" pitchFamily="34" charset="-120"/>
              </a:rPr>
              <a:t>Árboles de Decisión</a:t>
            </a:r>
            <a:endParaRPr lang="en-US" sz="1200" dirty="0">
              <a:latin typeface="ui-sans-serif"/>
            </a:endParaRPr>
          </a:p>
        </p:txBody>
      </p:sp>
      <p:sp>
        <p:nvSpPr>
          <p:cNvPr id="18" name="Text 6"/>
          <p:cNvSpPr/>
          <p:nvPr/>
        </p:nvSpPr>
        <p:spPr>
          <a:xfrm>
            <a:off x="828675" y="4953000"/>
            <a:ext cx="10972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93C5FD"/>
                </a:solidFill>
                <a:latin typeface="ui-sans-serif"/>
                <a:ea typeface="Roboto" pitchFamily="34" charset="-122"/>
                <a:cs typeface="Roboto" pitchFamily="34" charset="-120"/>
              </a:rPr>
              <a:t>Resultados Clave</a:t>
            </a:r>
            <a:endParaRPr lang="en-US" sz="1500" dirty="0">
              <a:latin typeface="ui-sans-serif"/>
            </a:endParaRPr>
          </a:p>
        </p:txBody>
      </p:sp>
      <p:sp>
        <p:nvSpPr>
          <p:cNvPr id="19" name="Text 7"/>
          <p:cNvSpPr/>
          <p:nvPr/>
        </p:nvSpPr>
        <p:spPr>
          <a:xfrm>
            <a:off x="619125" y="5295900"/>
            <a:ext cx="66294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ui-sans-serif"/>
                <a:ea typeface="Roboto" pitchFamily="34" charset="-122"/>
                <a:cs typeface="Roboto" pitchFamily="34" charset="-120"/>
              </a:rPr>
              <a:t>El modelo KNN obtuvo la mayor exactitud del 93.35%</a:t>
            </a:r>
            <a:endParaRPr lang="en-US" sz="1200" dirty="0">
              <a:latin typeface="ui-sans-serif"/>
            </a:endParaRPr>
          </a:p>
        </p:txBody>
      </p:sp>
      <p:sp>
        <p:nvSpPr>
          <p:cNvPr id="20" name="Text 8"/>
          <p:cNvSpPr/>
          <p:nvPr/>
        </p:nvSpPr>
        <p:spPr>
          <a:xfrm>
            <a:off x="6257925" y="5295900"/>
            <a:ext cx="66294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ui-sans-serif"/>
                <a:ea typeface="Roboto" pitchFamily="34" charset="-122"/>
                <a:cs typeface="Roboto" pitchFamily="34" charset="-120"/>
              </a:rPr>
              <a:t>La regresión lineal mostró buen rendimiento en predicciones cuantitativas</a:t>
            </a:r>
            <a:endParaRPr lang="en-US" sz="1200" dirty="0">
              <a:latin typeface="ui-sans-serif"/>
            </a:endParaRPr>
          </a:p>
        </p:txBody>
      </p:sp>
      <p:sp>
        <p:nvSpPr>
          <p:cNvPr id="21" name="Text 9"/>
          <p:cNvSpPr/>
          <p:nvPr/>
        </p:nvSpPr>
        <p:spPr>
          <a:xfrm>
            <a:off x="619125" y="5600700"/>
            <a:ext cx="5524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ui-sans-serif"/>
                <a:ea typeface="Roboto" pitchFamily="34" charset="-122"/>
                <a:cs typeface="Roboto" pitchFamily="34" charset="-120"/>
              </a:rPr>
              <a:t>Los árboles de decisión proporcionan interpretación mejor que los demás modelos</a:t>
            </a:r>
            <a:endParaRPr lang="en-US" sz="1200" dirty="0">
              <a:latin typeface="ui-sans-serif"/>
            </a:endParaRPr>
          </a:p>
        </p:txBody>
      </p:sp>
      <p:sp>
        <p:nvSpPr>
          <p:cNvPr id="23" name="Text 11"/>
          <p:cNvSpPr/>
          <p:nvPr/>
        </p:nvSpPr>
        <p:spPr>
          <a:xfrm>
            <a:off x="11475244" y="6229350"/>
            <a:ext cx="311468" cy="1524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9/18</a:t>
            </a:r>
            <a:endParaRPr lang="en-US" sz="1050" dirty="0"/>
          </a:p>
        </p:txBody>
      </p:sp>
      <p:pic>
        <p:nvPicPr>
          <p:cNvPr id="25" name="Image 1" descr="preencoded.png"/>
          <p:cNvPicPr>
            <a:picLocks noChangeAspect="1"/>
          </p:cNvPicPr>
          <p:nvPr/>
        </p:nvPicPr>
        <p:blipFill>
          <a:blip r:embed="rId11"/>
          <a:stretch>
            <a:fillRect/>
          </a:stretch>
        </p:blipFill>
        <p:spPr>
          <a:xfrm>
            <a:off x="516467" y="988219"/>
            <a:ext cx="1219200" cy="38100"/>
          </a:xfrm>
          <a:prstGeom prst="rect">
            <a:avLst/>
          </a:prstGeom>
        </p:spPr>
      </p:pic>
    </p:spTree>
    <p:extLst>
      <p:ext uri="{BB962C8B-B14F-4D97-AF65-F5344CB8AC3E}">
        <p14:creationId xmlns:p14="http://schemas.microsoft.com/office/powerpoint/2010/main" val="1526205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5" name="Image 3" descr="preencoded.png"/>
          <p:cNvPicPr>
            <a:picLocks noChangeAspect="1"/>
          </p:cNvPicPr>
          <p:nvPr/>
        </p:nvPicPr>
        <p:blipFill>
          <a:blip r:embed="rId4"/>
          <a:stretch>
            <a:fillRect/>
          </a:stretch>
        </p:blipFill>
        <p:spPr>
          <a:xfrm>
            <a:off x="457200" y="1171575"/>
            <a:ext cx="5486400" cy="1943100"/>
          </a:xfrm>
          <a:prstGeom prst="rect">
            <a:avLst/>
          </a:prstGeom>
        </p:spPr>
      </p:pic>
      <p:pic>
        <p:nvPicPr>
          <p:cNvPr id="6" name="Image 4" descr="preencoded.png"/>
          <p:cNvPicPr>
            <a:picLocks noChangeAspect="1"/>
          </p:cNvPicPr>
          <p:nvPr/>
        </p:nvPicPr>
        <p:blipFill>
          <a:blip r:embed="rId5"/>
          <a:stretch>
            <a:fillRect/>
          </a:stretch>
        </p:blipFill>
        <p:spPr>
          <a:xfrm>
            <a:off x="609600" y="1362075"/>
            <a:ext cx="228600" cy="228600"/>
          </a:xfrm>
          <a:prstGeom prst="rect">
            <a:avLst/>
          </a:prstGeom>
        </p:spPr>
      </p:pic>
      <p:pic>
        <p:nvPicPr>
          <p:cNvPr id="7" name="Image 5" descr="preencoded.png"/>
          <p:cNvPicPr>
            <a:picLocks noChangeAspect="1"/>
          </p:cNvPicPr>
          <p:nvPr/>
        </p:nvPicPr>
        <p:blipFill>
          <a:blip r:embed="rId6"/>
          <a:stretch>
            <a:fillRect/>
          </a:stretch>
        </p:blipFill>
        <p:spPr>
          <a:xfrm>
            <a:off x="457200" y="3267075"/>
            <a:ext cx="5486400" cy="1981200"/>
          </a:xfrm>
          <a:prstGeom prst="rect">
            <a:avLst/>
          </a:prstGeom>
        </p:spPr>
      </p:pic>
      <p:pic>
        <p:nvPicPr>
          <p:cNvPr id="8" name="Image 6" descr="preencoded.png"/>
          <p:cNvPicPr>
            <a:picLocks noChangeAspect="1"/>
          </p:cNvPicPr>
          <p:nvPr/>
        </p:nvPicPr>
        <p:blipFill>
          <a:blip r:embed="rId7"/>
          <a:stretch>
            <a:fillRect/>
          </a:stretch>
        </p:blipFill>
        <p:spPr>
          <a:xfrm>
            <a:off x="609600" y="3457575"/>
            <a:ext cx="200025" cy="228600"/>
          </a:xfrm>
          <a:prstGeom prst="rect">
            <a:avLst/>
          </a:prstGeom>
        </p:spPr>
      </p:pic>
      <p:pic>
        <p:nvPicPr>
          <p:cNvPr id="9" name="Image 7" descr="preencoded.png"/>
          <p:cNvPicPr>
            <a:picLocks noChangeAspect="1"/>
          </p:cNvPicPr>
          <p:nvPr/>
        </p:nvPicPr>
        <p:blipFill>
          <a:blip r:embed="rId8"/>
          <a:stretch>
            <a:fillRect/>
          </a:stretch>
        </p:blipFill>
        <p:spPr>
          <a:xfrm>
            <a:off x="609600" y="3800475"/>
            <a:ext cx="5181600" cy="381000"/>
          </a:xfrm>
          <a:prstGeom prst="rect">
            <a:avLst/>
          </a:prstGeom>
        </p:spPr>
      </p:pic>
      <p:pic>
        <p:nvPicPr>
          <p:cNvPr id="10" name="Image 8" descr="preencoded.png"/>
          <p:cNvPicPr>
            <a:picLocks noChangeAspect="1"/>
          </p:cNvPicPr>
          <p:nvPr/>
        </p:nvPicPr>
        <p:blipFill>
          <a:blip r:embed="rId8"/>
          <a:stretch>
            <a:fillRect/>
          </a:stretch>
        </p:blipFill>
        <p:spPr>
          <a:xfrm>
            <a:off x="609600" y="4257675"/>
            <a:ext cx="5181600" cy="381000"/>
          </a:xfrm>
          <a:prstGeom prst="rect">
            <a:avLst/>
          </a:prstGeom>
        </p:spPr>
      </p:pic>
      <p:pic>
        <p:nvPicPr>
          <p:cNvPr id="11" name="Image 9" descr="preencoded.png"/>
          <p:cNvPicPr>
            <a:picLocks noChangeAspect="1"/>
          </p:cNvPicPr>
          <p:nvPr/>
        </p:nvPicPr>
        <p:blipFill>
          <a:blip r:embed="rId8"/>
          <a:stretch>
            <a:fillRect/>
          </a:stretch>
        </p:blipFill>
        <p:spPr>
          <a:xfrm>
            <a:off x="609600" y="4714875"/>
            <a:ext cx="5181600" cy="381000"/>
          </a:xfrm>
          <a:prstGeom prst="rect">
            <a:avLst/>
          </a:prstGeom>
        </p:spPr>
      </p:pic>
      <p:pic>
        <p:nvPicPr>
          <p:cNvPr id="12" name="Image 10" descr="preencoded.png"/>
          <p:cNvPicPr>
            <a:picLocks noChangeAspect="1"/>
          </p:cNvPicPr>
          <p:nvPr/>
        </p:nvPicPr>
        <p:blipFill>
          <a:blip r:embed="rId9"/>
          <a:stretch>
            <a:fillRect/>
          </a:stretch>
        </p:blipFill>
        <p:spPr>
          <a:xfrm>
            <a:off x="6248400" y="1171575"/>
            <a:ext cx="5486400" cy="2133600"/>
          </a:xfrm>
          <a:prstGeom prst="rect">
            <a:avLst/>
          </a:prstGeom>
        </p:spPr>
      </p:pic>
      <p:pic>
        <p:nvPicPr>
          <p:cNvPr id="13" name="Image 11" descr="preencoded.png"/>
          <p:cNvPicPr>
            <a:picLocks noChangeAspect="1"/>
          </p:cNvPicPr>
          <p:nvPr/>
        </p:nvPicPr>
        <p:blipFill>
          <a:blip r:embed="rId10"/>
          <a:stretch>
            <a:fillRect/>
          </a:stretch>
        </p:blipFill>
        <p:spPr>
          <a:xfrm>
            <a:off x="6400800" y="1704975"/>
            <a:ext cx="5181600" cy="1676400"/>
          </a:xfrm>
          <a:prstGeom prst="rect">
            <a:avLst/>
          </a:prstGeom>
        </p:spPr>
      </p:pic>
      <p:pic>
        <p:nvPicPr>
          <p:cNvPr id="14" name="Image 12" descr="preencoded.png"/>
          <p:cNvPicPr>
            <a:picLocks noChangeAspect="1"/>
          </p:cNvPicPr>
          <p:nvPr/>
        </p:nvPicPr>
        <p:blipFill>
          <a:blip r:embed="rId11"/>
          <a:stretch>
            <a:fillRect/>
          </a:stretch>
        </p:blipFill>
        <p:spPr>
          <a:xfrm>
            <a:off x="6248400" y="3457575"/>
            <a:ext cx="5486400" cy="1485900"/>
          </a:xfrm>
          <a:prstGeom prst="rect">
            <a:avLst/>
          </a:prstGeom>
        </p:spPr>
      </p:pic>
      <p:pic>
        <p:nvPicPr>
          <p:cNvPr id="15" name="Image 13" descr="preencoded.png"/>
          <p:cNvPicPr>
            <a:picLocks noChangeAspect="1"/>
          </p:cNvPicPr>
          <p:nvPr/>
        </p:nvPicPr>
        <p:blipFill>
          <a:blip r:embed="rId12"/>
          <a:stretch>
            <a:fillRect/>
          </a:stretch>
        </p:blipFill>
        <p:spPr>
          <a:xfrm>
            <a:off x="6400800" y="3648075"/>
            <a:ext cx="257175" cy="228600"/>
          </a:xfrm>
          <a:prstGeom prst="rect">
            <a:avLst/>
          </a:prstGeom>
        </p:spPr>
      </p:pic>
      <p:pic>
        <p:nvPicPr>
          <p:cNvPr id="16" name="Image 14" descr="preencoded.png"/>
          <p:cNvPicPr>
            <a:picLocks noChangeAspect="1"/>
          </p:cNvPicPr>
          <p:nvPr/>
        </p:nvPicPr>
        <p:blipFill>
          <a:blip r:embed="rId13"/>
          <a:stretch>
            <a:fillRect/>
          </a:stretch>
        </p:blipFill>
        <p:spPr>
          <a:xfrm>
            <a:off x="6400800" y="3990975"/>
            <a:ext cx="2514600" cy="800100"/>
          </a:xfrm>
          <a:prstGeom prst="rect">
            <a:avLst/>
          </a:prstGeom>
        </p:spPr>
      </p:pic>
      <p:pic>
        <p:nvPicPr>
          <p:cNvPr id="17" name="Image 15" descr="preencoded.png"/>
          <p:cNvPicPr>
            <a:picLocks noChangeAspect="1"/>
          </p:cNvPicPr>
          <p:nvPr/>
        </p:nvPicPr>
        <p:blipFill>
          <a:blip r:embed="rId14"/>
          <a:stretch>
            <a:fillRect/>
          </a:stretch>
        </p:blipFill>
        <p:spPr>
          <a:xfrm>
            <a:off x="9067800" y="3990975"/>
            <a:ext cx="2514600" cy="800100"/>
          </a:xfrm>
          <a:prstGeom prst="rect">
            <a:avLst/>
          </a:prstGeom>
        </p:spPr>
      </p:pic>
      <p:sp>
        <p:nvSpPr>
          <p:cNvPr id="18" name="Text 0"/>
          <p:cNvSpPr/>
          <p:nvPr/>
        </p:nvSpPr>
        <p:spPr>
          <a:xfrm>
            <a:off x="457200" y="457200"/>
            <a:ext cx="13533120" cy="381000"/>
          </a:xfrm>
          <a:prstGeom prst="rect">
            <a:avLst/>
          </a:prstGeom>
          <a:noFill/>
          <a:ln/>
        </p:spPr>
        <p:txBody>
          <a:bodyPr vert="horz" wrap="square" lIns="0" tIns="0" rIns="0" bIns="0" rtlCol="0" anchor="t"/>
          <a:lstStyle/>
          <a:p>
            <a:pPr marL="0" indent="0">
              <a:lnSpc>
                <a:spcPts val="3000"/>
              </a:lnSpc>
              <a:buNone/>
            </a:pPr>
            <a:r>
              <a:rPr lang="en-US" sz="3600" b="1" dirty="0">
                <a:solidFill>
                  <a:srgbClr val="FFFFFF"/>
                </a:solidFill>
                <a:latin typeface="ui-sans-serif"/>
                <a:ea typeface="Roboto" pitchFamily="34" charset="-122"/>
                <a:cs typeface="Roboto" pitchFamily="34" charset="-120"/>
              </a:rPr>
              <a:t>Regresión Lineal - Predicción de Valores</a:t>
            </a:r>
            <a:endParaRPr lang="en-US" sz="3600" b="1" dirty="0">
              <a:latin typeface="ui-sans-serif"/>
            </a:endParaRPr>
          </a:p>
        </p:txBody>
      </p:sp>
      <p:sp>
        <p:nvSpPr>
          <p:cNvPr id="19" name="Text 1"/>
          <p:cNvSpPr/>
          <p:nvPr/>
        </p:nvSpPr>
        <p:spPr>
          <a:xfrm>
            <a:off x="952500" y="1323975"/>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93C5FD"/>
                </a:solidFill>
                <a:latin typeface="ui-sans-serif"/>
                <a:ea typeface="Roboto" pitchFamily="34" charset="-122"/>
                <a:cs typeface="Roboto" pitchFamily="34" charset="-120"/>
              </a:rPr>
              <a:t>Modelo de Predicción</a:t>
            </a:r>
            <a:endParaRPr lang="en-US" sz="1800" dirty="0">
              <a:latin typeface="ui-sans-serif"/>
            </a:endParaRPr>
          </a:p>
        </p:txBody>
      </p:sp>
      <p:sp>
        <p:nvSpPr>
          <p:cNvPr id="20" name="Text 2"/>
          <p:cNvSpPr/>
          <p:nvPr/>
        </p:nvSpPr>
        <p:spPr>
          <a:xfrm>
            <a:off x="609600" y="1704975"/>
            <a:ext cx="5181600" cy="6858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ui-sans-serif"/>
                <a:ea typeface="Roboto" pitchFamily="34" charset="-122"/>
                <a:cs typeface="Roboto" pitchFamily="34" charset="-120"/>
              </a:rPr>
              <a:t>El modelo de regresión lineal en ExportAI Pro permite estimar el </a:t>
            </a:r>
            <a:r>
              <a:rPr lang="en-US" sz="1200" b="1" dirty="0">
                <a:solidFill>
                  <a:srgbClr val="007BFF"/>
                </a:solidFill>
                <a:latin typeface="ui-sans-serif"/>
                <a:ea typeface="Roboto" pitchFamily="34" charset="-122"/>
                <a:cs typeface="Roboto" pitchFamily="34" charset="-120"/>
              </a:rPr>
              <a:t>valor FOB (USD)</a:t>
            </a:r>
            <a:r>
              <a:rPr lang="en-US" sz="1200" dirty="0">
                <a:solidFill>
                  <a:srgbClr val="D1D5DB"/>
                </a:solidFill>
                <a:latin typeface="ui-sans-serif"/>
                <a:ea typeface="Roboto" pitchFamily="34" charset="-122"/>
                <a:cs typeface="Roboto" pitchFamily="34" charset="-120"/>
              </a:rPr>
              <a:t> de exportaciones colombianas basado en variables predictoras del mercado internacional.</a:t>
            </a:r>
            <a:endParaRPr lang="en-US" sz="1200" dirty="0">
              <a:latin typeface="ui-sans-serif"/>
            </a:endParaRPr>
          </a:p>
        </p:txBody>
      </p:sp>
      <p:sp>
        <p:nvSpPr>
          <p:cNvPr id="21" name="Text 3"/>
          <p:cNvSpPr/>
          <p:nvPr/>
        </p:nvSpPr>
        <p:spPr>
          <a:xfrm>
            <a:off x="609600" y="2505075"/>
            <a:ext cx="51816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ui-sans-serif"/>
                <a:ea typeface="Roboto" pitchFamily="34" charset="-122"/>
                <a:cs typeface="Roboto" pitchFamily="34" charset="-120"/>
              </a:rPr>
              <a:t>Complementa la capacidad del sistema para identificar clientes potenciales, proporcionando estimaciones precisas de exportaciones.</a:t>
            </a:r>
            <a:endParaRPr lang="en-US" sz="1200" dirty="0">
              <a:latin typeface="ui-sans-serif"/>
            </a:endParaRPr>
          </a:p>
        </p:txBody>
      </p:sp>
      <p:sp>
        <p:nvSpPr>
          <p:cNvPr id="22" name="Text 4"/>
          <p:cNvSpPr/>
          <p:nvPr/>
        </p:nvSpPr>
        <p:spPr>
          <a:xfrm>
            <a:off x="923925" y="3419475"/>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86EFAC"/>
                </a:solidFill>
                <a:latin typeface="ui-sans-serif"/>
                <a:ea typeface="Roboto" pitchFamily="34" charset="-122"/>
                <a:cs typeface="Roboto" pitchFamily="34" charset="-120"/>
              </a:rPr>
              <a:t>Variables Predictoras</a:t>
            </a:r>
            <a:endParaRPr lang="en-US" sz="1800" dirty="0">
              <a:latin typeface="ui-sans-serif"/>
            </a:endParaRPr>
          </a:p>
        </p:txBody>
      </p:sp>
      <p:sp>
        <p:nvSpPr>
          <p:cNvPr id="23" name="Text 5"/>
          <p:cNvSpPr/>
          <p:nvPr/>
        </p:nvSpPr>
        <p:spPr>
          <a:xfrm>
            <a:off x="685800" y="3876675"/>
            <a:ext cx="1585913"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a:ea typeface="Roboto" pitchFamily="34" charset="-122"/>
                <a:cs typeface="Roboto" pitchFamily="34" charset="-120"/>
              </a:rPr>
              <a:t>Peso en kilos netos</a:t>
            </a:r>
            <a:endParaRPr lang="en-US" sz="1200" dirty="0">
              <a:latin typeface="ui-sans-serif"/>
            </a:endParaRPr>
          </a:p>
        </p:txBody>
      </p:sp>
      <p:sp>
        <p:nvSpPr>
          <p:cNvPr id="24" name="Text 6"/>
          <p:cNvSpPr/>
          <p:nvPr/>
        </p:nvSpPr>
        <p:spPr>
          <a:xfrm>
            <a:off x="4122390" y="3876675"/>
            <a:ext cx="1911132" cy="228600"/>
          </a:xfrm>
          <a:prstGeom prst="rect">
            <a:avLst/>
          </a:prstGeom>
          <a:noFill/>
          <a:ln/>
        </p:spPr>
        <p:txBody>
          <a:bodyPr vert="horz" wrap="square" lIns="0" tIns="0" rIns="0" bIns="0" rtlCol="0" anchor="t"/>
          <a:lstStyle/>
          <a:p>
            <a:pPr marL="0" indent="0">
              <a:lnSpc>
                <a:spcPts val="1800"/>
              </a:lnSpc>
              <a:buNone/>
            </a:pPr>
            <a:r>
              <a:rPr lang="en-US" sz="1200" dirty="0">
                <a:solidFill>
                  <a:srgbClr val="4ADE80"/>
                </a:solidFill>
                <a:latin typeface="ui-sans-serif"/>
                <a:ea typeface="Roboto" pitchFamily="34" charset="-122"/>
                <a:cs typeface="Roboto" pitchFamily="34" charset="-120"/>
              </a:rPr>
              <a:t>Coeficiente significativo</a:t>
            </a:r>
            <a:endParaRPr lang="en-US" sz="1200" dirty="0">
              <a:latin typeface="ui-sans-serif"/>
            </a:endParaRPr>
          </a:p>
        </p:txBody>
      </p:sp>
      <p:sp>
        <p:nvSpPr>
          <p:cNvPr id="25" name="Text 7"/>
          <p:cNvSpPr/>
          <p:nvPr/>
        </p:nvSpPr>
        <p:spPr>
          <a:xfrm>
            <a:off x="685800" y="4333875"/>
            <a:ext cx="976015"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a:ea typeface="Roboto" pitchFamily="34" charset="-122"/>
                <a:cs typeface="Roboto" pitchFamily="34" charset="-120"/>
              </a:rPr>
              <a:t>Cantidad es</a:t>
            </a:r>
            <a:endParaRPr lang="en-US" sz="1200" dirty="0">
              <a:latin typeface="ui-sans-serif"/>
            </a:endParaRPr>
          </a:p>
        </p:txBody>
      </p:sp>
      <p:sp>
        <p:nvSpPr>
          <p:cNvPr id="26" name="Text 8"/>
          <p:cNvSpPr/>
          <p:nvPr/>
        </p:nvSpPr>
        <p:spPr>
          <a:xfrm>
            <a:off x="4393406" y="4333875"/>
            <a:ext cx="1585913" cy="228600"/>
          </a:xfrm>
          <a:prstGeom prst="rect">
            <a:avLst/>
          </a:prstGeom>
          <a:noFill/>
          <a:ln/>
        </p:spPr>
        <p:txBody>
          <a:bodyPr vert="horz" wrap="square" lIns="0" tIns="0" rIns="0" bIns="0" rtlCol="0" anchor="t"/>
          <a:lstStyle/>
          <a:p>
            <a:pPr marL="0" indent="0">
              <a:lnSpc>
                <a:spcPts val="1800"/>
              </a:lnSpc>
              <a:buNone/>
            </a:pPr>
            <a:r>
              <a:rPr lang="en-US" sz="1200" dirty="0">
                <a:solidFill>
                  <a:srgbClr val="4ADE80"/>
                </a:solidFill>
                <a:latin typeface="ui-sans-serif"/>
                <a:ea typeface="Roboto" pitchFamily="34" charset="-122"/>
                <a:cs typeface="Roboto" pitchFamily="34" charset="-120"/>
              </a:rPr>
              <a:t>Coeficiente positivo</a:t>
            </a:r>
            <a:endParaRPr lang="en-US" sz="1200" dirty="0">
              <a:latin typeface="ui-sans-serif"/>
            </a:endParaRPr>
          </a:p>
        </p:txBody>
      </p:sp>
      <p:sp>
        <p:nvSpPr>
          <p:cNvPr id="27" name="Text 9"/>
          <p:cNvSpPr/>
          <p:nvPr/>
        </p:nvSpPr>
        <p:spPr>
          <a:xfrm>
            <a:off x="685800" y="4791075"/>
            <a:ext cx="1646634"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a:ea typeface="Roboto" pitchFamily="34" charset="-122"/>
                <a:cs typeface="Roboto" pitchFamily="34" charset="-120"/>
              </a:rPr>
              <a:t>Número de artículos</a:t>
            </a:r>
            <a:endParaRPr lang="en-US" sz="1200" dirty="0">
              <a:latin typeface="ui-sans-serif"/>
            </a:endParaRPr>
          </a:p>
        </p:txBody>
      </p:sp>
      <p:sp>
        <p:nvSpPr>
          <p:cNvPr id="28" name="Text 10"/>
          <p:cNvSpPr/>
          <p:nvPr/>
        </p:nvSpPr>
        <p:spPr>
          <a:xfrm>
            <a:off x="4223891" y="4791075"/>
            <a:ext cx="1789331" cy="228600"/>
          </a:xfrm>
          <a:prstGeom prst="rect">
            <a:avLst/>
          </a:prstGeom>
          <a:noFill/>
          <a:ln/>
        </p:spPr>
        <p:txBody>
          <a:bodyPr vert="horz" wrap="square" lIns="0" tIns="0" rIns="0" bIns="0" rtlCol="0" anchor="t"/>
          <a:lstStyle/>
          <a:p>
            <a:pPr marL="0" indent="0">
              <a:lnSpc>
                <a:spcPts val="1800"/>
              </a:lnSpc>
              <a:buNone/>
            </a:pPr>
            <a:r>
              <a:rPr lang="en-US" sz="1200" dirty="0">
                <a:solidFill>
                  <a:srgbClr val="4ADE80"/>
                </a:solidFill>
                <a:latin typeface="ui-sans-serif"/>
                <a:ea typeface="Roboto" pitchFamily="34" charset="-122"/>
                <a:cs typeface="Roboto" pitchFamily="34" charset="-120"/>
              </a:rPr>
              <a:t>Coeficiente moderado</a:t>
            </a:r>
            <a:endParaRPr lang="en-US" sz="1200" dirty="0">
              <a:latin typeface="ui-sans-serif"/>
            </a:endParaRPr>
          </a:p>
        </p:txBody>
      </p:sp>
      <p:sp>
        <p:nvSpPr>
          <p:cNvPr id="29" name="Text 11"/>
          <p:cNvSpPr/>
          <p:nvPr/>
        </p:nvSpPr>
        <p:spPr>
          <a:xfrm>
            <a:off x="6515100" y="1323975"/>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D8B4FE"/>
                </a:solidFill>
                <a:latin typeface="ui-sans-serif"/>
                <a:ea typeface="Roboto" pitchFamily="34" charset="-122"/>
                <a:cs typeface="Roboto" pitchFamily="34" charset="-120"/>
              </a:rPr>
              <a:t>Representación Conceptual</a:t>
            </a:r>
            <a:endParaRPr lang="en-US" sz="1800" dirty="0">
              <a:latin typeface="ui-sans-serif"/>
            </a:endParaRPr>
          </a:p>
        </p:txBody>
      </p:sp>
      <p:sp>
        <p:nvSpPr>
          <p:cNvPr id="30" name="Text 12"/>
          <p:cNvSpPr/>
          <p:nvPr/>
        </p:nvSpPr>
        <p:spPr>
          <a:xfrm>
            <a:off x="6772275" y="3609975"/>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DBA74"/>
                </a:solidFill>
                <a:latin typeface="ui-sans-serif"/>
                <a:ea typeface="Roboto" pitchFamily="34" charset="-122"/>
                <a:cs typeface="Roboto" pitchFamily="34" charset="-120"/>
              </a:rPr>
              <a:t>Métricas de Rendimiento</a:t>
            </a:r>
            <a:endParaRPr lang="en-US" sz="1800" dirty="0">
              <a:latin typeface="ui-sans-serif"/>
            </a:endParaRPr>
          </a:p>
        </p:txBody>
      </p:sp>
      <p:sp>
        <p:nvSpPr>
          <p:cNvPr id="31" name="Text 13"/>
          <p:cNvSpPr/>
          <p:nvPr/>
        </p:nvSpPr>
        <p:spPr>
          <a:xfrm>
            <a:off x="6515100" y="4105275"/>
            <a:ext cx="2286000" cy="342900"/>
          </a:xfrm>
          <a:prstGeom prst="rect">
            <a:avLst/>
          </a:prstGeom>
          <a:noFill/>
          <a:ln/>
        </p:spPr>
        <p:txBody>
          <a:bodyPr vert="horz" wrap="square" lIns="0" tIns="0" rIns="0" bIns="0" rtlCol="0" anchor="t"/>
          <a:lstStyle/>
          <a:p>
            <a:pPr marL="0" indent="0" algn="ctr">
              <a:lnSpc>
                <a:spcPts val="2700"/>
              </a:lnSpc>
              <a:buNone/>
            </a:pPr>
            <a:r>
              <a:rPr lang="en-US" sz="2250" b="1" dirty="0">
                <a:solidFill>
                  <a:srgbClr val="60A5FA"/>
                </a:solidFill>
                <a:latin typeface="ui-sans-serif"/>
                <a:ea typeface="Roboto" pitchFamily="34" charset="-122"/>
                <a:cs typeface="Roboto" pitchFamily="34" charset="-120"/>
              </a:rPr>
              <a:t>0.87</a:t>
            </a:r>
            <a:endParaRPr lang="en-US" sz="2250" dirty="0">
              <a:latin typeface="ui-sans-serif"/>
            </a:endParaRPr>
          </a:p>
        </p:txBody>
      </p:sp>
      <p:sp>
        <p:nvSpPr>
          <p:cNvPr id="32" name="Text 14"/>
          <p:cNvSpPr/>
          <p:nvPr/>
        </p:nvSpPr>
        <p:spPr>
          <a:xfrm>
            <a:off x="6515100" y="4486275"/>
            <a:ext cx="228600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ui-sans-serif"/>
                <a:ea typeface="Roboto" pitchFamily="34" charset="-122"/>
                <a:cs typeface="Roboto" pitchFamily="34" charset="-120"/>
              </a:rPr>
              <a:t>R Cuadrado</a:t>
            </a:r>
            <a:endParaRPr lang="en-US" sz="1050" dirty="0">
              <a:latin typeface="ui-sans-serif"/>
            </a:endParaRPr>
          </a:p>
        </p:txBody>
      </p:sp>
      <p:sp>
        <p:nvSpPr>
          <p:cNvPr id="33" name="Text 15"/>
          <p:cNvSpPr/>
          <p:nvPr/>
        </p:nvSpPr>
        <p:spPr>
          <a:xfrm>
            <a:off x="9182100" y="4105275"/>
            <a:ext cx="2286000" cy="342900"/>
          </a:xfrm>
          <a:prstGeom prst="rect">
            <a:avLst/>
          </a:prstGeom>
          <a:noFill/>
          <a:ln/>
        </p:spPr>
        <p:txBody>
          <a:bodyPr vert="horz" wrap="square" lIns="0" tIns="0" rIns="0" bIns="0" rtlCol="0" anchor="t"/>
          <a:lstStyle/>
          <a:p>
            <a:pPr marL="0" indent="0" algn="ctr">
              <a:lnSpc>
                <a:spcPts val="2700"/>
              </a:lnSpc>
              <a:buNone/>
            </a:pPr>
            <a:r>
              <a:rPr lang="en-US" sz="2250" b="1" dirty="0">
                <a:solidFill>
                  <a:srgbClr val="60A5FA"/>
                </a:solidFill>
                <a:latin typeface="ui-sans-serif"/>
                <a:ea typeface="Roboto" pitchFamily="34" charset="-122"/>
                <a:cs typeface="Roboto" pitchFamily="34" charset="-120"/>
              </a:rPr>
              <a:t>0.02</a:t>
            </a:r>
            <a:endParaRPr lang="en-US" sz="2250" dirty="0">
              <a:latin typeface="ui-sans-serif"/>
            </a:endParaRPr>
          </a:p>
        </p:txBody>
      </p:sp>
      <p:sp>
        <p:nvSpPr>
          <p:cNvPr id="34" name="Text 16"/>
          <p:cNvSpPr/>
          <p:nvPr/>
        </p:nvSpPr>
        <p:spPr>
          <a:xfrm>
            <a:off x="9182100" y="4486275"/>
            <a:ext cx="228600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ui-sans-serif"/>
                <a:ea typeface="Roboto" pitchFamily="34" charset="-122"/>
                <a:cs typeface="Roboto" pitchFamily="34" charset="-120"/>
              </a:rPr>
              <a:t>Error Estándar</a:t>
            </a:r>
            <a:endParaRPr lang="en-US" sz="1050" dirty="0">
              <a:latin typeface="ui-sans-serif"/>
            </a:endParaRPr>
          </a:p>
        </p:txBody>
      </p:sp>
      <p:sp>
        <p:nvSpPr>
          <p:cNvPr id="36" name="Text 18"/>
          <p:cNvSpPr/>
          <p:nvPr/>
        </p:nvSpPr>
        <p:spPr>
          <a:xfrm>
            <a:off x="11400979" y="6229350"/>
            <a:ext cx="400586" cy="1524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11/18</a:t>
            </a:r>
            <a:endParaRPr lang="en-US" sz="1050" dirty="0"/>
          </a:p>
        </p:txBody>
      </p:sp>
      <p:pic>
        <p:nvPicPr>
          <p:cNvPr id="38" name="Image 1" descr="preencoded.png"/>
          <p:cNvPicPr>
            <a:picLocks noChangeAspect="1"/>
          </p:cNvPicPr>
          <p:nvPr/>
        </p:nvPicPr>
        <p:blipFill>
          <a:blip r:embed="rId15"/>
          <a:stretch>
            <a:fillRect/>
          </a:stretch>
        </p:blipFill>
        <p:spPr>
          <a:xfrm>
            <a:off x="457200" y="955790"/>
            <a:ext cx="1341120" cy="41910"/>
          </a:xfrm>
          <a:prstGeom prst="rect">
            <a:avLst/>
          </a:prstGeom>
        </p:spPr>
      </p:pic>
    </p:spTree>
    <p:extLst>
      <p:ext uri="{BB962C8B-B14F-4D97-AF65-F5344CB8AC3E}">
        <p14:creationId xmlns:p14="http://schemas.microsoft.com/office/powerpoint/2010/main" val="2548631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